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8"/>
    <p:sldMasterId id="2147483688" r:id="rId9"/>
    <p:sldMasterId id="2147483719" r:id="rId10"/>
    <p:sldMasterId id="2147483742" r:id="rId11"/>
    <p:sldMasterId id="2147483796" r:id="rId12"/>
    <p:sldMasterId id="2147483802" r:id="rId13"/>
    <p:sldMasterId id="2147483824" r:id="rId14"/>
    <p:sldMasterId id="2147483871" r:id="rId15"/>
    <p:sldMasterId id="2147483913" r:id="rId16"/>
    <p:sldMasterId id="2147483944" r:id="rId17"/>
    <p:sldMasterId id="2147483993" r:id="rId18"/>
  </p:sldMasterIdLst>
  <p:notesMasterIdLst>
    <p:notesMasterId r:id="rId48"/>
  </p:notesMasterIdLst>
  <p:sldIdLst>
    <p:sldId id="11336" r:id="rId19"/>
    <p:sldId id="2076136763" r:id="rId20"/>
    <p:sldId id="2076136756" r:id="rId21"/>
    <p:sldId id="2076136758" r:id="rId22"/>
    <p:sldId id="2076136894" r:id="rId23"/>
    <p:sldId id="2076136895" r:id="rId24"/>
    <p:sldId id="2076136898" r:id="rId25"/>
    <p:sldId id="2076136743" r:id="rId26"/>
    <p:sldId id="2076136877" r:id="rId27"/>
    <p:sldId id="2076136746" r:id="rId28"/>
    <p:sldId id="2076136878" r:id="rId29"/>
    <p:sldId id="2076136747" r:id="rId30"/>
    <p:sldId id="2076136749" r:id="rId31"/>
    <p:sldId id="2076136879" r:id="rId32"/>
    <p:sldId id="2076136880" r:id="rId33"/>
    <p:sldId id="2076136752" r:id="rId34"/>
    <p:sldId id="2076136881" r:id="rId35"/>
    <p:sldId id="2076136883" r:id="rId36"/>
    <p:sldId id="2076136887" r:id="rId37"/>
    <p:sldId id="2076136892" r:id="rId38"/>
    <p:sldId id="2076136888" r:id="rId39"/>
    <p:sldId id="2076136890" r:id="rId40"/>
    <p:sldId id="2076136891" r:id="rId41"/>
    <p:sldId id="2076136889" r:id="rId42"/>
    <p:sldId id="2076136893" r:id="rId43"/>
    <p:sldId id="2076136884" r:id="rId44"/>
    <p:sldId id="2076136885" r:id="rId45"/>
    <p:sldId id="2076136886" r:id="rId46"/>
    <p:sldId id="2076136897" r:id="rId47"/>
  </p:sldIdLst>
  <p:sldSz cx="12192000" cy="6858000"/>
  <p:notesSz cx="6858000" cy="9144000"/>
  <p:custDataLst>
    <p:custData r:id="rId1"/>
    <p:custData r:id="rId2"/>
    <p:custData r:id="rId6"/>
    <p:custData r:id="rId3"/>
    <p:custData r:id="rId4"/>
    <p:custData r:id="rId7"/>
    <p:custData r:id="rId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47EF40-B40E-473C-AE62-1E764CED78D8}">
          <p14:sldIdLst>
            <p14:sldId id="11336"/>
            <p14:sldId id="2076136763"/>
            <p14:sldId id="2076136756"/>
            <p14:sldId id="2076136758"/>
            <p14:sldId id="2076136894"/>
            <p14:sldId id="2076136895"/>
            <p14:sldId id="2076136898"/>
          </p14:sldIdLst>
        </p14:section>
        <p14:section name="Speed || Siemens Healthineers" id="{F0F125C5-3918-4742-BF87-18D352842B63}">
          <p14:sldIdLst>
            <p14:sldId id="2076136743"/>
            <p14:sldId id="2076136877"/>
            <p14:sldId id="2076136746"/>
          </p14:sldIdLst>
        </p14:section>
        <p14:section name="Reliability || ASOS" id="{334A837A-0139-42DE-B633-9952832CBBDF}">
          <p14:sldIdLst>
            <p14:sldId id="2076136878"/>
            <p14:sldId id="2076136747"/>
            <p14:sldId id="2076136749"/>
          </p14:sldIdLst>
        </p14:section>
        <p14:section name="Security || Finastra" id="{245C8635-10AD-49D5-8D97-6D6C9B6E0F5F}">
          <p14:sldIdLst>
            <p14:sldId id="2076136879"/>
            <p14:sldId id="2076136880"/>
            <p14:sldId id="2076136752"/>
          </p14:sldIdLst>
        </p14:section>
        <p14:section name="Customers" id="{FF5503AC-8288-4AD9-B9CE-778A7F62B3E7}">
          <p14:sldIdLst>
            <p14:sldId id="2076136881"/>
          </p14:sldIdLst>
        </p14:section>
        <p14:section name="Scenarios" id="{09BD9612-2848-4DA6-848E-DB3B3B71A830}">
          <p14:sldIdLst>
            <p14:sldId id="2076136883"/>
          </p14:sldIdLst>
        </p14:section>
        <p14:section name="Modernize business critical apps" id="{316EEC91-3469-4C4C-8F55-5E98746B9F28}">
          <p14:sldIdLst>
            <p14:sldId id="2076136887"/>
            <p14:sldId id="2076136892"/>
          </p14:sldIdLst>
        </p14:section>
        <p14:section name="SaaS delivery" id="{23C6B450-DBEE-4C2B-AAEE-D6F927B24F24}">
          <p14:sldIdLst>
            <p14:sldId id="2076136888"/>
            <p14:sldId id="2076136890"/>
          </p14:sldIdLst>
        </p14:section>
        <p14:section name="Real-time telemetry" id="{C804F5C0-C1EB-4BC7-AA42-18E91E780116}">
          <p14:sldIdLst>
            <p14:sldId id="2076136891"/>
            <p14:sldId id="2076136889"/>
          </p14:sldIdLst>
        </p14:section>
        <p14:section name="Geo-distributed" id="{A013E1B8-1038-4E34-83EB-8E237B6CEC25}">
          <p14:sldIdLst>
            <p14:sldId id="2076136893"/>
          </p14:sldIdLst>
        </p14:section>
        <p14:section name="Industry examples" id="{BBB70343-0133-418A-B944-228926123E95}">
          <p14:sldIdLst>
            <p14:sldId id="2076136884"/>
            <p14:sldId id="2076136885"/>
            <p14:sldId id="2076136886"/>
            <p14:sldId id="207613689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95959"/>
    <a:srgbClr val="50E6FF"/>
    <a:srgbClr val="404040"/>
    <a:srgbClr val="000000"/>
    <a:srgbClr val="000101"/>
    <a:srgbClr val="F2F2F2"/>
    <a:srgbClr val="262626"/>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392" autoAdjust="0"/>
  </p:normalViewPr>
  <p:slideViewPr>
    <p:cSldViewPr snapToGrid="0">
      <p:cViewPr>
        <p:scale>
          <a:sx n="200" d="100"/>
          <a:sy n="200" d="100"/>
        </p:scale>
        <p:origin x="-546" y="-3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6.xml"/><Relationship Id="rId18" Type="http://schemas.openxmlformats.org/officeDocument/2006/relationships/slideMaster" Target="slideMasters/slideMaster11.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presProps" Target="presProp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9.xml"/><Relationship Id="rId29" Type="http://schemas.openxmlformats.org/officeDocument/2006/relationships/slide" Target="slides/slide11.xml"/><Relationship Id="rId11" Type="http://schemas.openxmlformats.org/officeDocument/2006/relationships/slideMaster" Target="slideMasters/slideMaster4.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tableStyles" Target="tableStyles.xml"/><Relationship Id="rId5" Type="http://schemas.openxmlformats.org/officeDocument/2006/relationships/customXml" Target="../customXml/item5.xml"/><Relationship Id="rId10" Type="http://schemas.openxmlformats.org/officeDocument/2006/relationships/slideMaster" Target="slideMasters/slideMaster3.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Master" Target="slideMasters/slideMaster7.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notesMaster" Target="notesMasters/notesMaster1.xml"/><Relationship Id="rId8" Type="http://schemas.openxmlformats.org/officeDocument/2006/relationships/slideMaster" Target="slideMasters/slideMaster1.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5.xml"/><Relationship Id="rId17" Type="http://schemas.openxmlformats.org/officeDocument/2006/relationships/slideMaster" Target="slideMasters/slideMaster10.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0" Type="http://schemas.openxmlformats.org/officeDocument/2006/relationships/slide" Target="slides/slide2.xml"/><Relationship Id="rId41"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8.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6F4EC-12CE-4F57-BBE1-B4EA17A8AB54}" type="datetimeFigureOut">
              <a:rPr lang="en-US" smtClean="0"/>
              <a:t>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E32C9-1438-4977-8AE0-4B4EFF138679}" type="slidenum">
              <a:rPr lang="en-US" smtClean="0"/>
              <a:t>‹#›</a:t>
            </a:fld>
            <a:endParaRPr lang="en-US"/>
          </a:p>
        </p:txBody>
      </p:sp>
    </p:spTree>
    <p:extLst>
      <p:ext uri="{BB962C8B-B14F-4D97-AF65-F5344CB8AC3E}">
        <p14:creationId xmlns:p14="http://schemas.microsoft.com/office/powerpoint/2010/main" val="116444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8E32C9-1438-4977-8AE0-4B4EFF138679}" type="slidenum">
              <a:rPr lang="en-US" smtClean="0"/>
              <a:t>1</a:t>
            </a:fld>
            <a:endParaRPr lang="en-US"/>
          </a:p>
        </p:txBody>
      </p:sp>
    </p:spTree>
    <p:extLst>
      <p:ext uri="{BB962C8B-B14F-4D97-AF65-F5344CB8AC3E}">
        <p14:creationId xmlns:p14="http://schemas.microsoft.com/office/powerpoint/2010/main" val="788116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https://docs.microsoft.com/en-us/azure/architecture/reference-architectures/microservices/aks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168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https://customers.microsoft.com/en-us/story/asos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51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36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49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https://customers.microsoft.com/en-us/story/finastra-fusion-fabric-cloud-azure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891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9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3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thousands of customers are already building and running cloud native applications on Azure.  </a:t>
            </a:r>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36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a:gradFill>
                  <a:gsLst>
                    <a:gs pos="2917">
                      <a:schemeClr val="tx1"/>
                    </a:gs>
                    <a:gs pos="30000">
                      <a:schemeClr val="tx1"/>
                    </a:gs>
                  </a:gsLst>
                  <a:lin ang="5400000" scaled="0"/>
                </a:gradFill>
              </a:rPr>
              <a:t>SPEAKER: there are many reasons to adopt cloud technologies, but customers often cite common scenarios that require the speed, reliability, and security that cloud-native offers include: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a:gradFill>
                <a:gsLst>
                  <a:gs pos="2917">
                    <a:schemeClr val="tx1"/>
                  </a:gs>
                  <a:gs pos="30000">
                    <a:schemeClr val="tx1"/>
                  </a:gs>
                </a:gsLst>
                <a:lin ang="5400000" scaled="0"/>
              </a:gra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modernization of business-critical applications.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delivery of SaaS solutions,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real-time telemetry (from devices, cars, smart buildings, and more),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applications serving geographically-distributed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2/2/2021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492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7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New paradigm of application development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The rapid rise of new digitally native businesses have disrupted traditional business models and destabilized established companies and industry sectors.  </a:t>
            </a:r>
            <a:r>
              <a:rPr lang="en-US" sz="1400"/>
              <a:t>The grounds for competition have changed – enterprises are increasingly defined by the way they build software. Challenger banks, online healthcare providers, e-commerce leaders and other upstarts are winning customers by providing new applications. </a:t>
            </a:r>
            <a:endParaRPr lang="en-US" sz="1400" kern="1200">
              <a:solidFill>
                <a:schemeClr val="tx1"/>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All these trends have yielded a new paradigm of software development called cloud native.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IDC predicts by 2022, 35% of all production apps will be cloud-native vs. less than 10% today</a:t>
            </a: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IDC: https://www.idc.com/getdoc.jsp?containerId=prUS44417618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2/2/2021 11:07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436976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254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97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632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82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900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ea typeface="Segoe UI Semilight" charset="0"/>
              </a:rPr>
              <a:t>SPEAKER NOTES: </a:t>
            </a:r>
          </a:p>
          <a:p>
            <a:endParaRPr lang="en-US" sz="1400">
              <a:ea typeface="Segoe UI Semilight" charset="0"/>
            </a:endParaRPr>
          </a:p>
          <a:p>
            <a:r>
              <a:rPr lang="en-US" sz="1400">
                <a:ea typeface="Segoe UI Semilight" charset="0"/>
              </a:rPr>
              <a:t>As customer expectations change, retail is being reimagined. Cloud-native apps can help to:</a:t>
            </a:r>
          </a:p>
          <a:p>
            <a:endParaRPr lang="en-US" sz="1400">
              <a:ea typeface="Segoe UI Semilight" charset="0"/>
            </a:endParaRPr>
          </a:p>
          <a:p>
            <a:pPr marL="342900" indent="-342900">
              <a:buAutoNum type="arabicPeriod"/>
            </a:pPr>
            <a:r>
              <a:rPr lang="en-US" sz="1400">
                <a:ea typeface="Segoe UI Semilight" charset="0"/>
              </a:rPr>
              <a:t>Deliver engaging digital customer experiences with personalization, targeted marketing, and reliable service at any scale</a:t>
            </a:r>
          </a:p>
          <a:p>
            <a:pPr marL="342900" indent="-342900">
              <a:buAutoNum type="arabicPeriod"/>
            </a:pPr>
            <a:r>
              <a:rPr lang="en-US" sz="1400">
                <a:ea typeface="Segoe UI Semilight" charset="0"/>
              </a:rPr>
              <a:t>Transform store management with real-time product information, improved loss prevention, and mobile commerce</a:t>
            </a:r>
          </a:p>
          <a:p>
            <a:pPr marL="342900" indent="-342900">
              <a:buAutoNum type="arabicPeriod"/>
            </a:pPr>
            <a:r>
              <a:rPr lang="en-US" sz="1400">
                <a:ea typeface="Segoe UI Semilight" charset="0"/>
              </a:rPr>
              <a:t>Build an intelligent supply chain with real-time order processing and fraud detection, and integrated customer service</a:t>
            </a:r>
          </a:p>
          <a:p>
            <a:endParaRPr lang="en-US" sz="1400">
              <a:ea typeface="Segoe UI Semilight" charset="0"/>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2/2/2021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557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a:t>SPEAKER NOTES:</a:t>
            </a:r>
          </a:p>
          <a:p>
            <a:endParaRPr lang="en-CA" sz="1400"/>
          </a:p>
          <a:p>
            <a:r>
              <a:rPr lang="en-CA" sz="1400"/>
              <a:t>Industry 4.0 is here, and the manufacturing and automotive sectors are taking advantage of cloud-native technologies to compete and innovate:</a:t>
            </a:r>
          </a:p>
          <a:p>
            <a:endParaRPr lang="en-CA" sz="1400"/>
          </a:p>
          <a:p>
            <a:pPr marL="342900" indent="-342900">
              <a:buAutoNum type="arabicPeriod"/>
            </a:pPr>
            <a:r>
              <a:rPr lang="en-CA" sz="1400"/>
              <a:t>Deliver new services with personalization, partner collaboration, and infrastructure advances</a:t>
            </a:r>
          </a:p>
          <a:p>
            <a:pPr marL="342900" indent="-342900">
              <a:buAutoNum type="arabicPeriod"/>
            </a:pPr>
            <a:r>
              <a:rPr lang="en-CA" sz="1400"/>
              <a:t>Achieve IoT innovation with real-time insights and predictive maintenance and safety </a:t>
            </a:r>
          </a:p>
          <a:p>
            <a:pPr marL="342900" indent="-342900">
              <a:buAutoNum type="arabicPeriod"/>
            </a:pPr>
            <a:r>
              <a:rPr lang="en-CA" sz="1400"/>
              <a:t>Enable smart and scalable supply chains</a:t>
            </a:r>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2/2/2021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138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a:t>SPEAKER NOTES:</a:t>
            </a:r>
          </a:p>
          <a:p>
            <a:endParaRPr lang="en-CA" sz="1400"/>
          </a:p>
          <a:p>
            <a:r>
              <a:rPr lang="en-CA" sz="1400"/>
              <a:t>The financial services sector faces the opportunities and challenges of meeting customer expectations and offering reliability and security in a digital-first world.</a:t>
            </a:r>
          </a:p>
          <a:p>
            <a:endParaRPr lang="en-CA" sz="1400"/>
          </a:p>
          <a:p>
            <a:pPr marL="342900" indent="-342900">
              <a:buAutoNum type="arabicPeriod"/>
            </a:pPr>
            <a:r>
              <a:rPr lang="en-CA" sz="1400"/>
              <a:t>Deliver differentiated experiences</a:t>
            </a:r>
          </a:p>
          <a:p>
            <a:pPr marL="342900" indent="-342900">
              <a:buAutoNum type="arabicPeriod"/>
            </a:pPr>
            <a:r>
              <a:rPr lang="en-CA" sz="1400"/>
              <a:t>Manage risk and detect fraud in real-time</a:t>
            </a:r>
          </a:p>
          <a:p>
            <a:pPr marL="342900" indent="-342900">
              <a:buAutoNum type="arabicPeriod"/>
            </a:pPr>
            <a:r>
              <a:rPr lang="en-CA" sz="1400"/>
              <a:t>Manage real-time payments</a:t>
            </a:r>
            <a:endParaRPr lang="en-US" sz="1400">
              <a:solidFill>
                <a:schemeClr val="tx1"/>
              </a:solidFill>
            </a:endParaRPr>
          </a:p>
          <a:p>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2/2/2021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328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 </a:t>
            </a:r>
          </a:p>
          <a:p>
            <a:r>
              <a:rPr lang="en-US" sz="1400"/>
              <a:t> So…let’s review.</a:t>
            </a:r>
          </a:p>
          <a:p>
            <a:r>
              <a:rPr lang="en-US" sz="1400"/>
              <a:t>We believe the essence of any digital transformation journey is fundamentally simple.  It’s purpose is to generate value.  It’s achieved by focusing on the people within your organization first and then working empower them with the right technology…enabling them to create more, do more…solve more.  It’s people plus technology.</a:t>
            </a:r>
          </a:p>
          <a:p>
            <a:r>
              <a:rPr lang="en-US" sz="1400"/>
              <a:t> </a:t>
            </a:r>
          </a:p>
          <a:p>
            <a:r>
              <a:rPr lang="en-US" sz="1400"/>
              <a:t>Technology is the tool</a:t>
            </a:r>
          </a:p>
          <a:p>
            <a:r>
              <a:rPr lang="en-US" sz="1400"/>
              <a:t>People are the focus.</a:t>
            </a:r>
          </a:p>
          <a:p>
            <a:r>
              <a:rPr lang="en-US" sz="1400"/>
              <a:t>And more value is the outcome.</a:t>
            </a:r>
          </a:p>
          <a:p>
            <a:endParaRPr lang="en-US" sz="1400"/>
          </a:p>
          <a:p>
            <a:r>
              <a:rPr lang="en-US" sz="1400"/>
              <a:t>Digital transformation is how we’re helping every person and every organization on the planet to achieve more.</a:t>
            </a:r>
          </a:p>
          <a:p>
            <a:r>
              <a:rPr lang="en-US" sz="1400"/>
              <a:t> </a:t>
            </a: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2/2/2021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18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2/2/2021 11:07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3</a:t>
            </a:fld>
            <a:endParaRPr lang="en-US">
              <a:solidFill>
                <a:prstClr val="black"/>
              </a:solidFill>
              <a:latin typeface="Segoe UI" pitchFamily="34" charset="0"/>
            </a:endParaRPr>
          </a:p>
        </p:txBody>
      </p:sp>
    </p:spTree>
    <p:extLst>
      <p:ext uri="{BB962C8B-B14F-4D97-AF65-F5344CB8AC3E}">
        <p14:creationId xmlns:p14="http://schemas.microsoft.com/office/powerpoint/2010/main" val="4024473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SPEAKER: What can cloud native help you achieve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Rather than dwelling too much on technical terms, what’s more important is what they can  help you achieve, putting you and your people into the picture.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chemeClr val="tx1"/>
                </a:solidFill>
                <a:effectLst/>
                <a:latin typeface="+mn-lt"/>
                <a:ea typeface="+mn-ea"/>
                <a:cs typeface="+mn-cs"/>
              </a:rPr>
              <a:t>Speed of innovation: A cloud-native development model – </a:t>
            </a:r>
            <a:r>
              <a:rPr lang="en-US" sz="1400" kern="1200" err="1">
                <a:solidFill>
                  <a:schemeClr val="tx1"/>
                </a:solidFill>
                <a:effectLst/>
                <a:latin typeface="+mn-lt"/>
                <a:ea typeface="+mn-ea"/>
                <a:cs typeface="+mn-cs"/>
              </a:rPr>
              <a:t>i.e</a:t>
            </a:r>
            <a:r>
              <a:rPr lang="en-US" sz="1400" kern="1200">
                <a:solidFill>
                  <a:schemeClr val="tx1"/>
                </a:solidFill>
                <a:effectLst/>
                <a:latin typeface="+mn-lt"/>
                <a:ea typeface="+mn-ea"/>
                <a:cs typeface="+mn-cs"/>
              </a:rPr>
              <a:t>, microservices - brings back the immediacy of creating code (developers can create something and then actually see it run with transparent feedback loop), empowering your development team to do their best with velocity.  By enabling self-service resource access and DevOps practices, teams can eliminate the risk of failure or delay due to human error as staff focus on automated improvements to replace routine, mundane admin tasks.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Reliability: Applications built with cloud native approach in mind can help you g</a:t>
            </a:r>
            <a:r>
              <a:rPr lang="en-US" sz="1400" kern="1200">
                <a:solidFill>
                  <a:schemeClr val="tx1"/>
                </a:solidFill>
                <a:effectLst/>
                <a:latin typeface="+mn-lt"/>
                <a:ea typeface="+mn-ea"/>
                <a:cs typeface="+mn-cs"/>
              </a:rPr>
              <a:t>et the most of cloud, which means availability, resiliency, scalability and low latency and freedom from redundant operational tasks. Using managed services designed for cloud scale and performance, you can now switch cloud goals from IT cost savings to being the engine of business growth.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Security: Between agility and security, there should not be any trade off.  With cloud native technologies, you can automate security checks, run intelligent threat detection and protection real-time, and put fine-grained guardrails at every layer from the metal to a container image – reducing the risk of breach.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To compete effectively, enterprises need to create an environment where developers can do their best work and Ops have the confidence of reliability, security and compliance. That requires the best cloud designed for modern constructs like containers, DevOps, APIs and managed services – and the fluidity to work across environments and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2/2/2021 11:07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278568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SPEAKER: Why Azure for cloud native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Azure helps you realize the benefits of adopting cloud native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According to Forrester, Azure offers the strongest developer experience and most complete tool chain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Our fully-managed database service offer up to 99.999% high-availability</a:t>
            </a:r>
          </a:p>
          <a:p>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2/2/2021 11:07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30978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a:gradFill>
                  <a:gsLst>
                    <a:gs pos="2917">
                      <a:schemeClr val="tx1"/>
                    </a:gs>
                    <a:gs pos="30000">
                      <a:schemeClr val="tx1"/>
                    </a:gs>
                  </a:gsLst>
                  <a:lin ang="5400000" scaled="0"/>
                </a:gradFill>
              </a:rPr>
              <a:t>SPEAKER: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gradFill>
                <a:gsLst>
                  <a:gs pos="2917">
                    <a:schemeClr val="tx1"/>
                  </a:gs>
                  <a:gs pos="30000">
                    <a:schemeClr val="tx1"/>
                  </a:gs>
                </a:gsLst>
                <a:lin ang="5400000" scaled="0"/>
              </a:gra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0" i="0" u="none" strike="noStrike" kern="1200">
                <a:gradFill>
                  <a:gsLst>
                    <a:gs pos="2917">
                      <a:schemeClr val="tx1"/>
                    </a:gs>
                    <a:gs pos="30000">
                      <a:schemeClr val="tx1"/>
                    </a:gs>
                  </a:gsLst>
                  <a:lin ang="5400000" scaled="0"/>
                </a:gradFill>
                <a:effectLst/>
                <a:latin typeface="+mn-lt"/>
                <a:ea typeface="+mn-ea"/>
                <a:cs typeface="+mn-cs"/>
              </a:rPr>
              <a:t>There’s a rich and vibrant cloud native community, and Microsoft is in lock step building great technologies with the community.  Microsoft is a contributor and leader in the community, bringing open source technologies to enterprises.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Azure is a member of the governing board and steering committee of CNCF and Kubernetes, respectively. </a:t>
            </a:r>
            <a:r>
              <a:rPr lang="en-US" sz="1400"/>
              <a:t>Microsoft shares </a:t>
            </a:r>
            <a:r>
              <a:rPr lang="en-US" sz="1400" kern="1200">
                <a:solidFill>
                  <a:schemeClr val="tx2"/>
                </a:solidFill>
                <a:latin typeface="Segoe UI Light" pitchFamily="34" charset="0"/>
                <a:ea typeface="+mn-ea"/>
                <a:cs typeface="+mn-cs"/>
              </a:rPr>
              <a:t>knowledge from working with diverse customers</a:t>
            </a:r>
            <a:r>
              <a:rPr lang="en-US" sz="1400" b="1">
                <a:solidFill>
                  <a:schemeClr val="tx2"/>
                </a:solidFill>
              </a:rPr>
              <a:t> </a:t>
            </a:r>
            <a:r>
              <a:rPr lang="en-US" sz="1400"/>
              <a:t>with the Kubernetes community, giving developers access to the latest Microsoft learnings and technologies, and making Kubernetes itself </a:t>
            </a:r>
            <a:r>
              <a:rPr lang="en-US" sz="1400" kern="1200">
                <a:solidFill>
                  <a:schemeClr val="tx2"/>
                </a:solidFill>
                <a:latin typeface="Segoe UI Light" pitchFamily="34" charset="0"/>
                <a:ea typeface="+mn-ea"/>
                <a:cs typeface="+mn-cs"/>
              </a:rPr>
              <a:t>enterprise-friendly and easier to use</a:t>
            </a:r>
            <a:r>
              <a:rPr lang="en-US" sz="1400"/>
              <a:t>. </a:t>
            </a:r>
            <a:endParaRPr lang="en-US" sz="1400" b="0" i="0" u="none" strike="noStrike" kern="1200">
              <a:solidFill>
                <a:schemeClr val="tx1"/>
              </a:solidFill>
              <a:effectLst/>
              <a:latin typeface="+mn-lt"/>
              <a:ea typeface="+mn-ea"/>
              <a:cs typeface="+mn-cs"/>
            </a:endParaRP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We are also a member of the Linux Foundation board, and a platinum sponsor of the MariaDB Foundation.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Furthering our commitment to bringing the best of open source to Azure, we announced the acquisition of </a:t>
            </a:r>
            <a:r>
              <a:rPr lang="en-US" sz="1400" b="0" i="0" u="none" strike="noStrike" kern="1200" err="1">
                <a:solidFill>
                  <a:schemeClr val="tx1"/>
                </a:solidFill>
                <a:effectLst/>
                <a:latin typeface="+mn-lt"/>
                <a:ea typeface="+mn-ea"/>
                <a:cs typeface="+mn-cs"/>
              </a:rPr>
              <a:t>Citus</a:t>
            </a:r>
            <a:r>
              <a:rPr lang="en-US" sz="1400" b="0" i="0" u="none" strike="noStrike" kern="1200">
                <a:solidFill>
                  <a:schemeClr val="tx1"/>
                </a:solidFill>
                <a:effectLst/>
                <a:latin typeface="+mn-lt"/>
                <a:ea typeface="+mn-ea"/>
                <a:cs typeface="+mn-cs"/>
              </a:rPr>
              <a:t> Data – a leader in the PostgreSQL community – in January 2019.</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2/2/2021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627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SPEAKER: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How are companies developing cloud native applications in the real world.  Here’re three examples of Azure customers who have realized the benefits of the cloud native approach.  </a:t>
            </a: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2/2/2021 11:07 AM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139099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Siemens </a:t>
            </a:r>
            <a:r>
              <a:rPr lang="en-US" sz="1600" err="1">
                <a:gradFill>
                  <a:gsLst>
                    <a:gs pos="2917">
                      <a:schemeClr val="tx1"/>
                    </a:gs>
                    <a:gs pos="30000">
                      <a:schemeClr val="tx1"/>
                    </a:gs>
                  </a:gsLst>
                  <a:lin ang="5400000" scaled="0"/>
                </a:gradFill>
              </a:rPr>
              <a:t>Healthineers</a:t>
            </a:r>
            <a:r>
              <a:rPr lang="en-US" sz="1600">
                <a:gradFill>
                  <a:gsLst>
                    <a:gs pos="2917">
                      <a:schemeClr val="tx1"/>
                    </a:gs>
                    <a:gs pos="30000">
                      <a:schemeClr val="tx1"/>
                    </a:gs>
                  </a:gsLst>
                  <a:lin ang="5400000" scaled="0"/>
                </a:gradFill>
              </a:rPr>
              <a:t> &lt;overview&gt;</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https://customers.microsoft.com/en-us/story/siemens-healthineers-health-provider-azure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44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585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29.jpe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1.xml"/><Relationship Id="rId4" Type="http://schemas.openxmlformats.org/officeDocument/2006/relationships/image" Target="../media/image12.jpe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4051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03086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5282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55246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6762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51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342517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0012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2" y="0"/>
            <a:ext cx="12192002"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704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02499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067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1638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6866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261098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3417" y="0"/>
            <a:ext cx="6856851" cy="6857999"/>
          </a:xfrm>
          <a:prstGeom prst="rect">
            <a:avLst/>
          </a:prstGeom>
        </p:spPr>
      </p:pic>
    </p:spTree>
    <p:extLst>
      <p:ext uri="{BB962C8B-B14F-4D97-AF65-F5344CB8AC3E}">
        <p14:creationId xmlns:p14="http://schemas.microsoft.com/office/powerpoint/2010/main" val="89441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4266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42383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73181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4492961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274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11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4985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19635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85452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4051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71578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0136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8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6058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2927916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4096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2647588"/>
      </p:ext>
    </p:extLst>
  </p:cSld>
  <p:clrMapOvr>
    <a:masterClrMapping/>
  </p:clrMapOvr>
  <p:transition spd="slow">
    <p:cove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13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8344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728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8429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21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89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910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9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699616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3788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88908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2627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98098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45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64715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46681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3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0004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7309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667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5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741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131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913031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20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776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1376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14392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60741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65761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42CE1-C950-4F45-B4DA-9DE47E72D0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112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9036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85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3291642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908302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625642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9458311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501603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4890701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889267186"/>
      </p:ext>
    </p:extLst>
  </p:cSld>
  <p:clrMapOvr>
    <a:masterClrMapping/>
  </p:clrMapOvr>
  <p:transition>
    <p:fade/>
  </p:transition>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6217947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27031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6354697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535412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532561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63082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093441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7312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101858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1049252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3775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9913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8086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6157109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3638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260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434346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93605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1535210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28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730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11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124331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5271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748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008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4870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01821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5072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77057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73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17692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43865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135568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780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64926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902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9765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88875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392289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2762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5529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9323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38137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501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984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6894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5556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F09A2F8D-7282-42D8-BA42-8ECA61F93A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36741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7687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8260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19170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6408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976828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603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556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82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789386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3064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224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41504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6573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2466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0214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60967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46644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25857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55345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109559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016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2278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15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51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703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2743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068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3869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924730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895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7579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02764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1343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71CD6B2-3044-43CA-AB80-E493087A7813}"/>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10" name="Picture 9">
            <a:extLst>
              <a:ext uri="{FF2B5EF4-FFF2-40B4-BE49-F238E27FC236}">
                <a16:creationId xmlns:a16="http://schemas.microsoft.com/office/drawing/2014/main" id="{4774EE6A-89D0-475E-85B9-CBEFA634A1F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88852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100454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Blue Wheels">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70FAF5-8C20-46B9-ACD2-59CB29616EE4}"/>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8" name="Picture 7" descr="A close up of a logo&#10;&#10;Description generated with very high confidence">
              <a:extLst>
                <a:ext uri="{FF2B5EF4-FFF2-40B4-BE49-F238E27FC236}">
                  <a16:creationId xmlns:a16="http://schemas.microsoft.com/office/drawing/2014/main" id="{C1D3A788-3E0F-4EDB-97B1-86EF1BD4C3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32CDFB0C-7B87-4A54-8EE7-F049F46153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4D0DDDA1-6E51-40C1-B120-517D1D0C04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4C8C6997-17E0-4CB7-AA8B-1B0ADF2191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86DBF042-DE72-48B2-BC08-49E4BC04E6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8CEFAA07-A35F-47E2-84AB-65806F2DCE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125E31BA-7612-4169-8CEB-C3382AD1C0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4ACC062F-D825-49BF-B6F2-F63675A7B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50FAA90A-549F-4388-A0E1-E69D0C7BA8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9C8462A-402D-4079-8F43-D45FE68CA7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EA54D81-9D1C-4E86-8472-BFCB59BBF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06DCA2D2-44BC-401D-A172-C809700ED0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6A3DE7EB-6087-4631-BD30-D11178257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07F015B2-FC46-4F3B-B3BC-8C21B992D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076AA474-01F1-4EE4-B176-39EF13928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C95A71D0-39F4-4DA1-ADF4-C21DA6121C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61F76E08-C797-4BAD-AB16-0E6BA2AE6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2CEBB21A-B485-4A78-B7C1-19A7498A15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0E90BE7-8909-4F0B-92A0-C5D06953D8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79E3032B-D275-4C2F-9797-16FF5EB584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0D9485EE-1583-4731-87C4-E610FBAB32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C10A0D77-9A4F-4753-89FA-B4C1814909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9487867A-238D-4314-AA2E-F3CB2E4CA6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E056008A-1DF2-4088-970D-FF1371F184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D777A6A6-1504-41CB-B739-4F598CD20F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81031CD0-A336-4E56-A0F3-7B170EA51E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43D429C-EC71-4CB4-AB11-D3612113B0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7B62B8BD-49B7-4111-BF64-3648B1BFD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416C0A46-87F3-421F-BA0A-270C207B78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295F93ED-9CAE-4BA3-8323-C9BC8042B59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00FB8D-16FE-40C8-AF90-6AC386AD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B70F63A9-F340-4FDE-905B-ED67A9614B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A6868703-46DB-4832-B2F6-13AFE96034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9282E6B9-B177-42AE-B64A-E80C814848F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5F2D529C-30F4-4A8B-AA94-F5F21FA2EC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A1722643-5BEA-47EE-8340-6876EEBF54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597B2B0C-C016-4F3D-9048-95A883F2FED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EA3102FC-E792-4852-B209-0F072B093C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60333E6A-7E78-4ACB-A5C4-70DFFD0F89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6A116F2E-D27D-4890-B2E1-375397E3F42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B027D1C1-9724-46F7-B0A9-0DD0A4A69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4516C18E-98D0-4BAD-B533-D1CE0F874B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097F3ED-BB12-416C-99A0-2A0CB2A82DE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3E43DAB6-1638-4336-B12B-2F824C49B0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EF13EC33-748A-4550-914C-68CDFB5444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090F3231-0F9B-4BA9-89AB-00B792D8C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6985C2AE-F3DA-4DAE-A443-3A6B03678B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920FAB2F-13CC-42FA-8976-C0ADB7881B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BD26CB9E-99C3-44E3-B04B-FC1DA6C520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EB688392-29B0-4736-A301-7D76F629B8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701F72D4-119C-47D1-9FFB-2975338F0C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622B691B-73B2-4191-A5B9-B8244A0710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D4F93EAD-088E-4BBA-BDF0-AB5E9635D3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E23F67C3-F944-41EF-BA13-7DA0F89CB6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9022D64A-AAE8-41FE-93B0-49397E5E6B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D5AF82F1-3ADF-4FFE-8CFA-7D5A5DF2C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DA1AC4B2-8DD8-4A59-A4C6-4A919A0807A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94A991C0-2AAF-4E7D-AE06-A3E848D0B8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CC7F8F26-4E26-4121-B24D-720CF429CC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AA041A25-ABF4-43A6-87AE-C516F7F2BF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683CEDD-77CB-4D20-9269-8D61D45DD8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D87D5B7D-1472-4D89-A341-11E0F77DBAE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DD0931B4-267F-4410-9650-97F41A83BF3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93B5B4B-840D-43E9-A4B9-038C9A526A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2D7F22C7-4A34-4951-B0E3-ABFF879DC3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E1FE040E-F551-42EF-AC9F-F96140ADC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1D59BF88-B576-409B-9FD4-A672AFAE38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0F59CB4-DF6D-4912-9CC5-3546A65EA7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B3729A98-9D4E-4348-9E1B-58FABB9814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039955CB-5B13-44F8-9A3A-1DB42DB87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8B1DF692-C863-4A93-AE34-387FA7BC36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1678343B-15F8-4543-9C77-7436ED8C41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FC77254D-F43F-4884-A9DE-12EDAFC694E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958B20B8-59A5-4106-8C2A-E2E8FDE5874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76B6479A-98B3-46A4-9F13-8569397918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55E4000-B9DF-4409-B018-9A566DCC8BA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11DB0C54-887B-4A22-A583-CCE9AFCB0F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5E6C70D9-64E4-4326-8740-5A64C19315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CA6A0A75-8118-4BF5-9EE9-7BEF4A8C22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5F8475A3-5F61-48A5-A2F5-ED431E49B4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7658C375-7D54-4A13-8C09-E33C3B795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A91CB554-A42E-45BE-8A7B-E9FAA2EEC1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54FB019-6E49-4DE8-A017-0C5179648AC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7F199E23-F167-43A6-8AE2-894D2FFE86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5A9B4BD9-60C0-4996-A855-44317B8334D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A43DFE9B-E570-47EC-A7AB-FC6A710ACA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63C16238-4544-45CA-A99D-765523CE1C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5B5292CA-E00B-40FF-B267-DA7917F8191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D9EC62A2-229E-48C1-88F7-3754C37171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11EC75AA-DAC3-49D9-9448-3CF90A7266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E4CC0A4B-0453-4626-A5AD-DDBCFD7A0E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339D1BD8-212D-4EF8-A5A9-807703DF0E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AB04C5D6-EC30-4791-AAA8-449B890127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717CBEA1-6879-48D6-957E-2A79F7DF73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43000691-3142-4B6D-BFEA-9BC07C6DE51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8C253A7E-3738-48E4-890C-98DA42C2648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803D7953-8920-46C0-9646-0863F2176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FE815123-AC0D-41B8-A0B4-EB9EB8B76A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7DE475CA-75A7-46E9-A4C8-AE3746CAA3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6665023A-0904-40C6-885B-57DF507EBF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9D377489-48A4-4C13-AE39-10C898A641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370ECB5A-C568-468E-8A4C-B9CC6E8D36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ABD58FD1-1DCA-4225-9964-0D0C476EC7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E70E67CB-4954-4DF8-9A65-00F5B78309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C4384CDC-4C88-4BFE-BDE6-B23DB2DDAC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24B81E48-3D6D-40C7-9A8F-67B9FC668B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A90432D-C7F3-4791-A615-A60304D1DD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DE423AE9-8CF0-4773-9246-FDB79D266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CC5DB68-AB34-4DC7-957F-2880FDFF5F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842E592-82C9-4E7F-8AD6-F52EFA2EFF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4AB419A9-1613-4D17-8910-B8DF12C1D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45A3BF67-B752-4507-975B-B9ABC6792D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0820A6B0-AF15-4B43-BD07-34FE4FBE62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E6B344E5-DE96-428E-90EC-0E1CFA88A5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2D3BDB1E-82C8-448C-A578-F569DBB6C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E6FE22E0-ED42-4452-858A-28526EAC35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632E3A9B-F1CA-4CB6-A9E4-0B55C57FCD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D5FF90E0-6A5B-43F5-8878-A31C1998C2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B4BB2B28-3861-4DD1-ABA1-386728DF92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E5AF9315-E48D-4546-90B3-7682E76919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F963B3E9-F2C0-4206-AD61-48BF71AC6EB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72134D3D-9DAB-4F99-9C23-DBE358F569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46509706-37F4-4F0B-9180-8A29B4B9B5C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C0679338-1607-4F71-A1C4-9854F3E833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9E4A3F2-9BBD-44C0-B6C0-FB963F01AA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09699E4E-CAF6-45AC-ACEC-2E3FD34545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9F87ADA9-C910-47B1-B091-C25F3A2567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45C54FF6-E737-4538-A423-00F0509AE9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64BC7C1C-6DD4-42B3-891B-3B9C6EFDD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4965F4F7-D8D0-4F7C-AEC3-70A5291CA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EEF625BC-0374-45D7-80A6-647CC72629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AC0379E6-51CD-45AE-9967-2BE0B65562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448EF97C-29D2-49FD-BDBF-E527DD40B0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EDBF8853-D59C-4BA2-A4A6-791960759E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3242BB9F-77DE-4A44-BFEE-F7AB632758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B43CE1DD-9BF3-42F4-9EAF-9C3886728B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42807D1B-29F3-4B71-AF43-4CB176B6E9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3000B5DC-B8C4-41C2-BA6B-9A25E956BC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7FBCEED5-C30F-4F6B-88BF-86A06948AC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88393396-EA6A-48B8-98BC-E27BB7143A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B6C633FD-D188-454D-A301-14A026ADEE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FF62B143-DDFB-45F1-B4C6-2D8B02DD02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C7A754DB-E8D6-4960-BB86-B8164B1D3F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D2971BDC-1507-415E-9C2E-9A2EBD6B6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E1FC8AEF-E862-41BF-8814-C9894A79F9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BAD2109C-71E2-4922-98D2-D42950481C3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F19F9B4B-F00F-4C3A-B7AB-F4EBF3488F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74A6F74A-875B-4CF9-B40C-CDF010F0DC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1FC78428-1153-4375-B9B0-5458F8619E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BAC97F2A-739D-4A45-8726-B6353DC3EB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ED679B95-855E-4FF7-AEEA-91CB393FDC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2BE2CD9B-ACF1-4E30-9AF3-967214159C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C84F720A-C748-4455-9625-78AE5A2F69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13FEF415-73EA-44F0-A579-FD0A3DD1F1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6372145-BE57-4432-9CD6-BA2CAA1350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C53644BB-90A5-4B79-9748-AD7BE18F932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12D75194-8111-4C50-8B16-0239CCD5E18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159A3B47-F231-4BEA-821A-1AF4A72A8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FA2CF15B-5E2E-41A8-B15E-8F333477A27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14247C1C-9EEE-49AE-AC8F-111F3BDA4B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5C7557EA-1738-407F-8258-C432B2260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1D33CFC1-EB68-4440-B689-961CD8D6D3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8B1F8B51-F827-4528-AD9A-27596F9C3A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7F3CF93A-EF04-4CD1-8632-E6BECA0F5C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26DB4566-CE38-4D26-BB73-9E2F2DEA2B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CFF7B442-8165-486F-8450-A9DDA34D7D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48016C1E-1619-41A4-891A-AF12DA7C6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783564EB-0A41-4515-AF10-53CF3E3702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780132D-6EC3-444E-808C-698C800401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7F2A856C-A51D-4A29-AF19-3068B580B5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0DD57C75-6B3F-4679-A4AE-48AC33449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367FA200-4266-4B2F-9770-C78A09B860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6F6417B4-A00B-442F-9CFE-E753ADBCBA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6122581-7EEE-4BF1-86EA-F9FAFD53E1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4268A00C-33EC-40E9-BA61-921B51C78B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FA01C3D3-03C1-4D38-A46A-4AF04BDC6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C4AAF1EF-F457-40AC-930A-40A4BC0E92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7999A52A-F9A5-4634-A695-1FE9E4B564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DC9AD6E5-15EE-4807-9622-07231A1AE8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A343934E-1B0E-42BA-B762-EA58240435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B047F364-DD6A-49CA-B74A-36DE31E095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0EFA77D2-8A7D-4534-8A6A-33C383144A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2AB870FB-0A52-4F59-B91D-E52FBA05005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4C09C52F-118F-45C1-BD74-98384D4AAA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A4E88985-8866-48A7-B9F9-480F436360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5CFEAF8F-011D-4AF5-987D-A9062E488C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86A9CC4F-6D6A-4B42-A985-ADD173F314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38697690-B5D4-4039-B541-7BC6990D42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279A660F-6116-4B7A-930E-52B1D0D48C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83C6D1B8-035E-4AC0-B522-E746067BA9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2C3C0CF4-F74C-4FCD-B84C-5108FE2D66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F329B57F-D932-49CD-849E-885E28CF45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83E38399-0C5B-40E4-B8E9-A1E1A56EA1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ECE285B1-9CF1-44FC-9CDB-1D43BF9301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204" name="Picture 203" descr="A close up of a logo&#10;&#10;Description generated with very high confidence">
              <a:extLst>
                <a:ext uri="{FF2B5EF4-FFF2-40B4-BE49-F238E27FC236}">
                  <a16:creationId xmlns:a16="http://schemas.microsoft.com/office/drawing/2014/main" id="{F2F19162-970F-4BB4-A28D-7C1FC9AF6DE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05" name="Rectangle 204">
            <a:extLst>
              <a:ext uri="{FF2B5EF4-FFF2-40B4-BE49-F238E27FC236}">
                <a16:creationId xmlns:a16="http://schemas.microsoft.com/office/drawing/2014/main" id="{99FE3356-AA4D-4D1C-B049-BCC200252582}"/>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206" name="Picture 205">
            <a:extLst>
              <a:ext uri="{FF2B5EF4-FFF2-40B4-BE49-F238E27FC236}">
                <a16:creationId xmlns:a16="http://schemas.microsoft.com/office/drawing/2014/main" id="{07958F0D-9C1D-4BA8-B72E-C001D046B69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163697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Gray">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E13C82D-B3B8-4E8B-8CF3-594C34A3865F}"/>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8067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Gray Wheels">
    <p:bg>
      <p:bgPr>
        <a:solidFill>
          <a:schemeClr val="accent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A2A5FF5-9C22-46FF-9A2F-69FB1B3915E8}"/>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7" name="Picture 6" descr="A close up of a logo&#10;&#10;Description generated with very high confidence">
              <a:extLst>
                <a:ext uri="{FF2B5EF4-FFF2-40B4-BE49-F238E27FC236}">
                  <a16:creationId xmlns:a16="http://schemas.microsoft.com/office/drawing/2014/main" id="{054A7714-DB02-48D3-8455-537BC876879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0CB5FE73-FB36-43C0-938F-A29616EA6F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4F1DF270-289B-4AEE-929E-49D7CEF785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03BAE200-2087-48C5-96BF-FAFD8357FF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135398E1-877B-4055-9FB2-477039B210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5BF3443-5DE2-47D9-AD87-0529225F4C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8A56C4A-D6AD-4941-A007-B69D98BB15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576EA36E-1D2F-4C77-81CB-2A333D757E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23249C2C-A37F-4695-957E-99B01CE8D8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8784AC12-FD09-4841-BDBC-2958A6D7B3F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A14F825-E0F5-44E2-967A-8F7A7F794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6660538-6B16-410A-BED5-DF2EC215BD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6BFDADE4-4E59-4A76-83B2-228141DC1F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435DFC21-A6F6-45EF-A618-E6F1BE4DD0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9DB5314B-BB51-468C-92DF-35D02611E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10207C53-9BD1-44B7-9113-D72F268E2E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0642CC95-6517-4481-A97C-DB5021A4C5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C2F0A480-6637-4777-B536-9F1B91F74E4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D8D35A44-F4DE-49E8-AD1B-F684284B7F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46C54CA3-3717-46FA-8146-A11ED146BF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B151787E-DC78-40D8-ABCA-03E0CF16E7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54C84BDA-8DF5-4DA5-AE3F-52873234719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BC38A418-8B5B-44F7-85F0-4C57F8057D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7DB1921B-48CD-4567-B927-9A35899BC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4359298A-294C-44CA-ACB0-C52A1E4630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5C62D41-385D-4EC5-AD99-62FF83D51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B642DB72-5930-42F6-ADBC-556D82E162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1AE06F4-C769-4923-B799-5227315D53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FA286E29-1E56-4688-9E6D-3FBE9AAF8ED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1A59734B-09E0-4965-AE17-2F41CD94B31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91F77826-EF80-424F-B965-6BD8CBB7A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362A2B-8FC8-4385-B2F0-695E5B5F6D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8475466E-B5B2-4535-9B4D-81A036FCBA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73F7C9F2-1086-4742-9DA2-E19C14723DB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45EBF921-D12B-4E10-92BF-6F802DFE14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7A7DB4E1-B01A-4ABD-AC40-4717AE3D6C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0918BF7C-476E-422E-8BA7-8D382F1BB6D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08B2DD6F-CB9D-49EA-A4F7-6855616F4F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4F8BAEA0-EE59-4627-933C-11B21631E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D0DF80EB-294B-4DDD-91DA-0A4E5305A2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D9554B8C-D25F-4F03-B6EB-966870D8C8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453F0EFE-46A9-436D-9F77-F43B804E4B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AD69F84B-6941-4ABD-9229-165986E7CD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61228D3-4ACE-4BD9-8847-1882C3F1C79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849E04FE-16C7-4DEA-B847-E06B3BEE87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D3813717-AF23-4009-AF72-2632FD637EB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AA772CC9-63DE-42DD-B047-A6F154060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24D2B6BE-0676-426A-ABB4-0110D26FEE2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B90B4733-D268-45FE-8672-E78E279C89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E37EE244-3ECA-49C9-8A17-577A138CEE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B37A066B-9A71-4E22-82A4-C1C566C19B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FEA3D692-606B-4386-B9B3-9635D8D6D9A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245A4F34-A98A-4320-BC6B-94BB1FA3D1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0EE7FED4-6909-4440-AA32-5A0E6575F5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86EDCF7A-43F2-41B1-A7F3-8B028A4A02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D683BBD9-93E8-4EF2-9F03-38D308EC58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F2F8FAAB-41C5-45AE-92BC-44820B3DE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EA34E58B-EF85-452D-B86A-3343E236F4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6D22979A-9679-4758-B188-D4713ABFF3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904C0906-10CF-4620-A7D4-8C6B1913BD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8888D064-E237-403A-BA7F-26C7B0746D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E9D1701-8741-4832-B02F-D22CA61D5F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067F773B-1091-4575-8ECE-F3E7FE45F6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30FCFDE3-66D1-4F99-BDDB-EA67AFB746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2560922-F088-45D1-8647-6C0D155A96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47985A8A-AB26-4805-BD74-9A1DBDEAA0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0AFF91FC-6644-4296-8260-4178AFD1FF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0CE0A9D9-8196-4519-8490-D62D08C974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CC6EC940-4662-4AE6-8C4E-52646ECFF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76E58F43-8D8C-481F-BBF7-38730D2B68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CC950F5D-DBD3-4C14-9628-99F8BF5DD59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AF707D0C-1D26-40B5-B95C-49291F780D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52B0435F-3E9C-48A1-8803-9C279CFA63D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1138FAF6-FE03-4691-9D72-7E105200BC1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3F5E52B2-C77C-41A4-85DF-C22062744D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DFCC5E17-2741-4D82-82E2-93445B1EE1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CE8CE3C-7881-497A-B9F6-36030966082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6F2FBA1E-1010-4FE8-A4CC-D3197DCEF03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AE09481D-65C4-4B39-BBE1-02FB71B13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83EB7896-7C1C-4C48-ABED-62322D0BA2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FB27CBB5-158F-44E2-9385-F7233E4C4B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1BCDED08-1D79-45AD-813D-0341D88AF3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F37EFFB9-E158-49A2-95B3-23B8B8853F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99B852E-908C-4D06-BFC5-1FF11ABDE5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A6A6A54C-0A0C-4055-A1E0-64E32B511C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81A606F6-025B-4E4B-924A-D162189280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921665DB-0FC7-451D-A56B-7DDB542D02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42D91AA7-0D9C-4CEC-B5E0-ECC2E53DD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952768F0-1A9F-451F-9738-BCC0DD4463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8E0078E7-A06C-423F-8647-A3BD07C717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F4B7D512-3EAB-4AB5-B3AF-4FD8EADC5C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CC4B551B-56D0-493E-93E1-3479DFF9A9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D34C9052-B021-488F-AC31-AD0648A7F7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CFF17CCB-80A4-45B2-A1CA-CFEC095D69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93191584-98BE-4E46-A366-30DFD3B89A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FE1B6929-41F0-4010-8C44-6F1148E18B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1C4C4FD6-1221-455E-B3E5-172CF1B45C3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70895845-9333-4BEF-A5B0-E93F9BA884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3EDA8C8C-DD94-4B89-9E37-2475429BFC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2AB36FD6-5CDF-4BAD-A1FC-73CCC7E99C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80143D03-6A25-4E9D-9122-4AD867362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CA741FB2-A1A1-4F2B-98BE-ED5D9BA9AE7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CFE6AE9A-4584-4FB9-9AD3-1E5DFC1560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F290553B-D7E6-457C-8B2F-0F0F038C085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A7B4C88E-948A-4167-A350-D14FA5B979D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0EBC91A9-E94C-43CB-9958-4712C5804A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9ADCC99B-9C96-494E-A381-99973F38A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0F66756-4191-48A0-BACB-5A5DB4C5E29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15A3FA14-6BA4-4205-BFAA-2AF4D5EACB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227E49F9-C4C5-4A90-8462-4742E707D1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1921B4C-6701-4FFE-B37B-A2C34A4E20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690A315E-99CB-4AFF-A69A-B2355708CA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E239E923-A3C7-4305-94A1-D52E42787B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779AED03-6497-40CA-9250-C94553AE74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536CD5BF-A41B-4622-A4EB-426A02381C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8F8E2A77-B1DD-4A57-8E78-78C7D27A3E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360F234B-B45D-4692-9D39-292EE93D39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BCFC4288-4065-4403-B148-771D0B58BC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B78FCC94-3D31-4285-BDCC-2D32FCCA14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CB881785-92B7-4709-96FC-11085608B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661A7B5A-8905-4ED1-9046-16E17E92057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BA3BCB2A-B14B-42EE-9826-B677CCBAB4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10F81BD4-461C-4F13-85AD-2C9F34BDF2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A0315D46-02CE-4835-8901-D6A430FA5B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D6A04B35-055C-4F64-BE28-D431D7159D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BC0967D-9542-4C1B-BDEA-04D1C7E547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B3999361-2477-41FD-AC6C-9A552822CA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C63E90CD-38AC-42E4-ADD1-DCB4664CC2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95C03246-C409-4367-B021-F4B231BEED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D69D4103-AD2C-4DD2-B41E-930327E135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C3FEEC8C-AFE4-4D16-AE3E-C032B753625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6537230F-00BF-4ED8-B88F-B2699CD6E4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479A0E8A-9914-4206-8E5C-552C2736AD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7CBEFEF1-C339-4A67-ADF4-0D6A36F5F4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3B8F3B84-457F-40E8-A4BD-22CA109FCA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F76AA2F3-F6CD-4A52-99C2-46F295593C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FF4F4D37-50B9-4B4C-B998-81F4864F874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E663AB37-CC53-4DFE-8AC0-D76A5F597D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B861D448-9B80-4A99-A4B2-07009D6179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94A7BE85-632E-43A7-8067-E804BE307D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CBC5F476-CF1D-408D-84E2-D1BE44A3244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0E789662-4BBA-4F38-B06E-BBE1A5E2DEA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6936B7D9-DAAF-4A33-ADCE-76AC3E3C847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14AEAFA9-74C0-4893-BCEE-01741D2E17E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50F99CEE-D9DD-4EC8-A873-39AF3D67EE4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AE5C3055-5727-4289-B981-116488E96A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486A7775-64B9-4DE8-8D66-0789288941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422A3975-FF06-4BD9-A989-E8A79AC6B1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1744C933-477B-45C8-BF91-A3AEF248685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BD2DC9CD-90CB-41A5-A90A-F9B5BAB09B6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81A3D757-9C04-4842-B581-6C6CB7D145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FB814C5C-AB59-43A0-B125-308D45D0B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D91184A1-CB3A-4BB1-B5EB-D10A8C6650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B6325EA5-311A-49D7-8BA4-DFAEDC734B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EBCA9490-7482-46CE-BFBB-C848E32FF43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2DD1F16-B7A8-4BBC-91F4-9AF4716842C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B517C37B-D9DA-4355-B07A-785F0935ABE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014FAEF5-BCE1-470C-8612-DDCBEF4E924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2832D3F8-9059-4B1E-9AE1-18BD000ACE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44978896-2EA7-4C8A-B18E-0CB4C201B0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552F1DCF-DB32-40FD-9FFB-57F154A51F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911E698A-3BEE-4AE8-95BB-FFE1D2D8D7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4D17E676-2C36-4652-8DE1-3CA366BEA23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94097415-2DEC-4EDC-A24E-A6F8DA5D815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D6E4D5C0-76BE-43D6-82BB-6A1D862E22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327BC6A5-C9B4-4F16-90CC-BFFD3B0DBC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5DED3A28-ED36-4703-8011-8B9221954B2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14213362-D2CB-4D99-8EB9-A05480CB48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072055C2-3965-4241-B8C8-58392EB9BD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C915D37-69EE-4BBC-A3EA-0FAD8C617E9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D8DD64CD-58ED-4BF6-8DBD-B38EF5DA23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6EBE893A-4622-4F79-8E9B-E27123EE595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80D4D4A1-5C50-4C6A-BF7E-560B9198A2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3A479599-E2E0-4C87-9659-A086B97E12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8451E7C-534B-4018-8FE7-5C04AC9C00E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FBEA99C4-9652-45A1-A666-0FB09FB89CC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4E5B53A5-E57C-4DBF-94F5-8E4DE424547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F6B8F58D-C526-4967-9D59-A8D3C7E6CC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CAF8272D-1BA5-425F-9A64-CE2F28DFB8A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63A9A1C2-972C-4FE5-9CFA-0FCFCCC63DA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FF0344BB-ABF1-42AF-BA97-9F2D9C979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03FCB452-0070-432E-9375-2C80BD44AC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F14AD81C-9073-4337-A930-255FC9D46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E3685133-F15C-47E1-9A90-E83E2C2B32E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13D27E31-3609-4CE3-A318-3C6036AA8C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8B5C8840-3C01-4AD4-A07A-2A009823BD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0D3F4F43-57B7-485B-9437-EACF91FA63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3FADAC55-4A01-456C-A637-3F6DB110E7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73F674A7-A652-4113-9113-2639F3D01F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6D36D361-8195-4CF5-BAA6-FA716D1944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DF2DAC93-730C-4509-958E-D4FDF29AB1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336569C6-E6C0-4EA8-95FA-99C95CFBF5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B0B9A153-E9AC-4E1D-BC7C-65B94CC372B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08B2B952-02D8-4E0D-A8D4-59A00C7BAE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260B8F3B-2713-4A53-A16A-8232581EF1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04" name="Rectangle 203">
              <a:extLst>
                <a:ext uri="{FF2B5EF4-FFF2-40B4-BE49-F238E27FC236}">
                  <a16:creationId xmlns:a16="http://schemas.microsoft.com/office/drawing/2014/main" id="{9ECF3AA2-3DF1-4AEE-AF7B-108891157993}"/>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05" name="Picture 204">
            <a:extLst>
              <a:ext uri="{FF2B5EF4-FFF2-40B4-BE49-F238E27FC236}">
                <a16:creationId xmlns:a16="http://schemas.microsoft.com/office/drawing/2014/main" id="{E024DB1A-AA1F-40E0-9F9E-3B7934CD80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4133518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bg1"/>
                </a:solidFill>
              </a:defRPr>
            </a:lvl1pPr>
          </a:lstStyle>
          <a:p>
            <a:r>
              <a:rPr lang="en-US"/>
              <a:t>Azure Kubernetes Service title or event name</a:t>
            </a:r>
          </a:p>
        </p:txBody>
      </p:sp>
      <p:pic>
        <p:nvPicPr>
          <p:cNvPr id="7" name="Picture 6">
            <a:extLst>
              <a:ext uri="{FF2B5EF4-FFF2-40B4-BE49-F238E27FC236}">
                <a16:creationId xmlns:a16="http://schemas.microsoft.com/office/drawing/2014/main" id="{7099324A-3BF7-4811-8B5E-072ACEB7708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2710655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hoto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tx2"/>
                </a:solidFill>
              </a:defRPr>
            </a:lvl1pPr>
          </a:lstStyle>
          <a:p>
            <a:r>
              <a:rPr lang="en-US"/>
              <a:t>Azure Kubernetes Service title or event name</a:t>
            </a:r>
          </a:p>
        </p:txBody>
      </p:sp>
      <p:pic>
        <p:nvPicPr>
          <p:cNvPr id="11" name="Picture 10">
            <a:extLst>
              <a:ext uri="{FF2B5EF4-FFF2-40B4-BE49-F238E27FC236}">
                <a16:creationId xmlns:a16="http://schemas.microsoft.com/office/drawing/2014/main" id="{72C10F02-9FC5-4830-ABD1-0E64026DC06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167153368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96465718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568" b="0" spc="0">
                <a:solidFill>
                  <a:schemeClr val="tx2"/>
                </a:solidFill>
                <a:latin typeface="+mj-lt"/>
              </a:defRPr>
            </a:lvl1pPr>
            <a:lvl2pPr marL="0" indent="0">
              <a:lnSpc>
                <a:spcPts val="1765"/>
              </a:lnSpc>
              <a:spcBef>
                <a:spcPts val="0"/>
              </a:spcBef>
              <a:buNone/>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Tree>
    <p:extLst>
      <p:ext uri="{BB962C8B-B14F-4D97-AF65-F5344CB8AC3E}">
        <p14:creationId xmlns:p14="http://schemas.microsoft.com/office/powerpoint/2010/main" val="408035150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Body Slid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268916" indent="-268916">
              <a:lnSpc>
                <a:spcPts val="2353"/>
              </a:lnSpc>
              <a:buFont typeface="Arial" panose="020B0604020202020204" pitchFamily="34" charset="0"/>
              <a:buChar char="•"/>
              <a:defRPr sz="1961" b="0" i="0" spc="0">
                <a:solidFill>
                  <a:schemeClr val="tx1"/>
                </a:solidFill>
                <a:latin typeface="+mj-lt"/>
              </a:defRPr>
            </a:lvl1pPr>
            <a:lvl2pPr marL="268916" indent="-268916">
              <a:lnSpc>
                <a:spcPts val="2353"/>
              </a:lnSpc>
              <a:buFont typeface="Arial" panose="020B0604020202020204" pitchFamily="34" charset="0"/>
              <a:buChar char="•"/>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268916" indent="-268916">
              <a:lnSpc>
                <a:spcPts val="1765"/>
              </a:lnSpc>
              <a:spcBef>
                <a:spcPts val="0"/>
              </a:spcBef>
              <a:buFont typeface="Arial" panose="020B0604020202020204" pitchFamily="34" charset="0"/>
              <a:buChar char="•"/>
              <a:defRPr sz="1568" b="0" spc="0">
                <a:solidFill>
                  <a:schemeClr val="tx2"/>
                </a:solidFill>
                <a:latin typeface="+mj-lt"/>
              </a:defRPr>
            </a:lvl1pPr>
            <a:lvl2pPr marL="268916" indent="-268916">
              <a:lnSpc>
                <a:spcPts val="1765"/>
              </a:lnSpc>
              <a:spcBef>
                <a:spcPts val="0"/>
              </a:spcBef>
              <a:buFont typeface="Arial" panose="020B0604020202020204" pitchFamily="34" charset="0"/>
              <a:buChar char="•"/>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268916" indent="-268916">
              <a:lnSpc>
                <a:spcPct val="100000"/>
              </a:lnSpc>
              <a:spcBef>
                <a:spcPts val="0"/>
              </a:spcBef>
              <a:buFont typeface="Arial" panose="020B0604020202020204" pitchFamily="34" charset="0"/>
              <a:buChar char="•"/>
              <a:defRPr sz="980" spc="0">
                <a:solidFill>
                  <a:schemeClr val="tx1"/>
                </a:solidFill>
              </a:defRPr>
            </a:lvl2pPr>
            <a:lvl3pPr marL="448193" indent="0">
              <a:buNone/>
              <a:defRPr/>
            </a:lvl3pPr>
            <a:lvl4pPr marL="672290" indent="0">
              <a:buNone/>
              <a:defRPr/>
            </a:lvl4pPr>
            <a:lvl5pPr marL="268916" indent="-268916">
              <a:lnSpc>
                <a:spcPct val="100000"/>
              </a:lnSpc>
              <a:buFont typeface="Arial" panose="020B0604020202020204" pitchFamily="34" charset="0"/>
              <a:buChar char="•"/>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
        <p:nvSpPr>
          <p:cNvPr id="8" name="Text Placeholder 3">
            <a:extLst>
              <a:ext uri="{FF2B5EF4-FFF2-40B4-BE49-F238E27FC236}">
                <a16:creationId xmlns:a16="http://schemas.microsoft.com/office/drawing/2014/main" id="{7A396689-D31E-40A4-BFD9-DC18498918EB}"/>
              </a:ext>
            </a:extLst>
          </p:cNvPr>
          <p:cNvSpPr>
            <a:spLocks noGrp="1"/>
          </p:cNvSpPr>
          <p:nvPr>
            <p:ph type="body" sz="quarter" idx="13"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20/24</a:t>
            </a:r>
          </a:p>
        </p:txBody>
      </p:sp>
    </p:spTree>
    <p:extLst>
      <p:ext uri="{BB962C8B-B14F-4D97-AF65-F5344CB8AC3E}">
        <p14:creationId xmlns:p14="http://schemas.microsoft.com/office/powerpoint/2010/main" val="97764282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41648759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x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two columns</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631769" y="2055987"/>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513359" y="2055986"/>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824353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15843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three columns bulleted list</a:t>
            </a:r>
          </a:p>
        </p:txBody>
      </p:sp>
      <p:sp>
        <p:nvSpPr>
          <p:cNvPr id="5" name="Text Placeholder 4"/>
          <p:cNvSpPr>
            <a:spLocks noGrp="1"/>
          </p:cNvSpPr>
          <p:nvPr>
            <p:ph type="body" sz="quarter" idx="11" hasCustomPrompt="1"/>
          </p:nvPr>
        </p:nvSpPr>
        <p:spPr>
          <a:xfrm>
            <a:off x="455995"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Text Placeholder 3">
            <a:extLst>
              <a:ext uri="{FF2B5EF4-FFF2-40B4-BE49-F238E27FC236}">
                <a16:creationId xmlns:a16="http://schemas.microsoft.com/office/drawing/2014/main" id="{5065FFFA-1306-4657-9D31-90907505A25B}"/>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181837437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six columns)">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372"/>
            </a:lvl1pPr>
          </a:lstStyle>
          <a:p>
            <a:pPr lvl="0"/>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six columns (numbered list)</a:t>
            </a:r>
          </a:p>
        </p:txBody>
      </p:sp>
      <p:sp>
        <p:nvSpPr>
          <p:cNvPr id="5" name="Text Placeholder 4"/>
          <p:cNvSpPr>
            <a:spLocks noGrp="1"/>
          </p:cNvSpPr>
          <p:nvPr>
            <p:ph type="body" sz="quarter" idx="11" hasCustomPrompt="1"/>
          </p:nvPr>
        </p:nvSpPr>
        <p:spPr>
          <a:xfrm>
            <a:off x="455995" y="3167817"/>
            <a:ext cx="1693247" cy="2572627"/>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372"/>
            </a:lvl1pPr>
          </a:lstStyle>
          <a:p>
            <a:pPr lvl="0"/>
            <a:r>
              <a:rPr lang="en-US"/>
              <a:t>Click icon to add 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372"/>
            </a:lvl1pPr>
          </a:lstStyle>
          <a:p>
            <a:pPr lvl="0"/>
            <a:r>
              <a:rPr lang="en-US"/>
              <a:t>Click icon to add 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372"/>
            </a:lvl1pPr>
          </a:lstStyle>
          <a:p>
            <a:pPr lvl="0"/>
            <a:r>
              <a:rPr lang="en-US"/>
              <a:t>Click icon to add 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372"/>
            </a:lvl1pPr>
          </a:lstStyle>
          <a:p>
            <a:pPr lvl="0"/>
            <a:r>
              <a:rPr lang="en-US"/>
              <a:t>Click icon to add 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372"/>
            </a:lvl1pPr>
          </a:lstStyle>
          <a:p>
            <a:pPr lvl="0"/>
            <a:r>
              <a:rPr lang="en-US"/>
              <a:t>Click icon to add 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5"/>
            <a:ext cx="256787" cy="270715"/>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0" name="Text Placeholder 3">
            <a:extLst>
              <a:ext uri="{FF2B5EF4-FFF2-40B4-BE49-F238E27FC236}">
                <a16:creationId xmlns:a16="http://schemas.microsoft.com/office/drawing/2014/main" id="{2BFE8CDD-FC8B-4659-8D32-019193D477EF}"/>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9137827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one column text</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772114"/>
          </a:xfrm>
        </p:spPr>
        <p:txBody>
          <a:bodyPr wrap="square" lIns="0" tIns="0" rIns="0" bIns="0">
            <a:spAutoFit/>
          </a:bodyPr>
          <a:lstStyle>
            <a:lvl1pPr marL="0" indent="0">
              <a:lnSpc>
                <a:spcPts val="2353"/>
              </a:lnSpc>
              <a:spcAft>
                <a:spcPts val="1765"/>
              </a:spcAft>
              <a:buNone/>
              <a:defRPr lang="en-US" sz="1961" kern="1200" spc="0" baseline="0" dirty="0">
                <a:solidFill>
                  <a:schemeClr val="tx2"/>
                </a:solidFill>
                <a:latin typeface="+mj-lt"/>
                <a:ea typeface="+mn-ea"/>
                <a:cs typeface="+mn-cs"/>
              </a:defRPr>
            </a:lvl1pPr>
            <a:lvl2pPr marL="268916" indent="-268916">
              <a:spcAft>
                <a:spcPts val="1765"/>
              </a:spcAft>
              <a:buFont typeface="Arial" panose="020B0604020202020204" pitchFamily="34" charset="0"/>
              <a:buChar char="•"/>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4696069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amp; Text (three columns)">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11306470" cy="403137"/>
          </a:xfrm>
        </p:spPr>
        <p:txBody>
          <a:bodyPr wrap="square" lIns="0" tIns="0" rIns="0" bIns="0">
            <a:spAutoFit/>
          </a:bodyPr>
          <a:lstStyle>
            <a:lvl1pPr>
              <a:lnSpc>
                <a:spcPts val="3137"/>
              </a:lnSpc>
              <a:defRPr sz="2745">
                <a:solidFill>
                  <a:schemeClr val="tx1"/>
                </a:solidFill>
              </a:defRPr>
            </a:lvl1pPr>
          </a:lstStyle>
          <a:p>
            <a:r>
              <a:rPr lang="en-US"/>
              <a:t>Photo layout: three columns photo and text</a:t>
            </a:r>
          </a:p>
        </p:txBody>
      </p:sp>
      <p:sp>
        <p:nvSpPr>
          <p:cNvPr id="5" name="Text Placeholder 4"/>
          <p:cNvSpPr>
            <a:spLocks noGrp="1"/>
          </p:cNvSpPr>
          <p:nvPr>
            <p:ph type="body" sz="quarter" idx="11" hasCustomPrompt="1"/>
          </p:nvPr>
        </p:nvSpPr>
        <p:spPr>
          <a:xfrm>
            <a:off x="455995"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9639700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rchitecture Diagr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274506" y="3676643"/>
            <a:ext cx="9681388"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94157848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rchitecture Diagram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 one column text</a:t>
            </a:r>
          </a:p>
        </p:txBody>
      </p:sp>
      <p:sp>
        <p:nvSpPr>
          <p:cNvPr id="5" name="Text Placeholder 4"/>
          <p:cNvSpPr>
            <a:spLocks noGrp="1"/>
          </p:cNvSpPr>
          <p:nvPr>
            <p:ph type="body" sz="quarter" idx="11" hasCustomPrompt="1"/>
          </p:nvPr>
        </p:nvSpPr>
        <p:spPr>
          <a:xfrm>
            <a:off x="455995" y="1967050"/>
            <a:ext cx="3182431" cy="3500522"/>
          </a:xfrm>
        </p:spPr>
        <p:txBody>
          <a:bodyPr lIns="0" tIns="0" rIns="0" bIns="0"/>
          <a:lstStyle>
            <a:lvl1pPr marL="268916" marR="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sz="1568" b="0" i="0" spc="0">
                <a:solidFill>
                  <a:schemeClr val="tx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2312" y="3634731"/>
            <a:ext cx="6274974" cy="486415"/>
          </a:xfrm>
        </p:spPr>
        <p:txBody>
          <a:bodyPr anchor="ctr" anchorCtr="0"/>
          <a:lstStyle>
            <a:lvl1pPr algn="ctr">
              <a:defRPr/>
            </a:lvl1pPr>
          </a:lstStyle>
          <a:p>
            <a:r>
              <a:rPr lang="en-US"/>
              <a:t>Click icon to add picture</a:t>
            </a:r>
          </a:p>
        </p:txBody>
      </p:sp>
      <p:cxnSp>
        <p:nvCxnSpPr>
          <p:cNvPr id="7" name="Straight Connector 6">
            <a:extLst>
              <a:ext uri="{FF2B5EF4-FFF2-40B4-BE49-F238E27FC236}">
                <a16:creationId xmlns:a16="http://schemas.microsoft.com/office/drawing/2014/main" id="{05CACA61-60B9-469F-9B86-2673605EB7C3}"/>
              </a:ext>
            </a:extLst>
          </p:cNvPr>
          <p:cNvCxnSpPr>
            <a:cxnSpLocks/>
          </p:cNvCxnSpPr>
          <p:nvPr userDrawn="1"/>
        </p:nvCxnSpPr>
        <p:spPr>
          <a:xfrm>
            <a:off x="3984110" y="1850028"/>
            <a:ext cx="0" cy="4393105"/>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5164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518423"/>
            <a:ext cx="7678751"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57845114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ice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one column text</a:t>
            </a:r>
          </a:p>
        </p:txBody>
      </p:sp>
      <p:sp>
        <p:nvSpPr>
          <p:cNvPr id="4" name="Text Placeholder 3"/>
          <p:cNvSpPr>
            <a:spLocks noGrp="1"/>
          </p:cNvSpPr>
          <p:nvPr>
            <p:ph type="body" sz="quarter" idx="10" hasCustomPrompt="1"/>
          </p:nvPr>
        </p:nvSpPr>
        <p:spPr>
          <a:xfrm>
            <a:off x="455995" y="1922801"/>
            <a:ext cx="4758211" cy="287771"/>
          </a:xfrm>
        </p:spPr>
        <p:txBody>
          <a:bodyPr wrap="square" lIns="0" tIns="0" rIns="0" bIns="0">
            <a:spAutoFit/>
          </a:bodyPr>
          <a:lstStyle>
            <a:lvl1pPr marL="0" indent="0">
              <a:lnSpc>
                <a:spcPts val="2353"/>
              </a:lnSpc>
              <a:buNone/>
              <a:defRPr sz="1961" b="0" i="0">
                <a:solidFill>
                  <a:schemeClr val="tx2"/>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Semibold 20</a:t>
            </a:r>
            <a:endParaRPr lang="en-US"/>
          </a:p>
        </p:txBody>
      </p:sp>
      <p:sp>
        <p:nvSpPr>
          <p:cNvPr id="5" name="Text Placeholder 4"/>
          <p:cNvSpPr>
            <a:spLocks noGrp="1"/>
          </p:cNvSpPr>
          <p:nvPr>
            <p:ph type="body" sz="quarter" idx="11" hasCustomPrompt="1"/>
          </p:nvPr>
        </p:nvSpPr>
        <p:spPr>
          <a:xfrm>
            <a:off x="455995" y="2707597"/>
            <a:ext cx="4758210" cy="3299343"/>
          </a:xfrm>
        </p:spPr>
        <p:txBody>
          <a:bodyPr lIns="0" tIns="0" rIns="0" bIns="0"/>
          <a:lstStyle>
            <a:lvl1pPr marL="268916" indent="-268916">
              <a:lnSpc>
                <a:spcPct val="100000"/>
              </a:lnSpc>
              <a:spcBef>
                <a:spcPts val="0"/>
              </a:spcBef>
              <a:spcAft>
                <a:spcPts val="1568"/>
              </a:spcAft>
              <a:buFont typeface="Arial" panose="020B0604020202020204" pitchFamily="34" charset="0"/>
              <a:buChar char="•"/>
              <a:defRPr sz="1568"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538628" y="3589113"/>
            <a:ext cx="5653372" cy="486415"/>
          </a:xfrm>
        </p:spPr>
        <p:txBody>
          <a:bodyPr anchor="ctr" anchorCtr="0"/>
          <a:lstStyle>
            <a:lvl1pPr algn="ctr">
              <a:defRPr/>
            </a:lvl1pPr>
          </a:lstStyle>
          <a:p>
            <a:r>
              <a:rPr lang="en-US"/>
              <a:t>Click icon to add picture</a:t>
            </a:r>
          </a:p>
        </p:txBody>
      </p:sp>
      <p:pic>
        <p:nvPicPr>
          <p:cNvPr id="9" name="Picture 8" descr="A screenshot of a cell phone&#10;&#10;Description generated with very high confidence">
            <a:hlinkClick r:id="rId2"/>
            <a:extLst>
              <a:ext uri="{FF2B5EF4-FFF2-40B4-BE49-F238E27FC236}">
                <a16:creationId xmlns:a16="http://schemas.microsoft.com/office/drawing/2014/main" id="{F1B4648F-22E5-4BD8-94A7-B4DD05E81215}"/>
              </a:ext>
            </a:extLst>
          </p:cNvPr>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a:xfrm>
            <a:off x="6096421" y="1420172"/>
            <a:ext cx="6095580" cy="4809348"/>
          </a:xfrm>
          <a:custGeom>
            <a:avLst/>
            <a:gdLst>
              <a:gd name="connsiteX0" fmla="*/ 0 w 6217809"/>
              <a:gd name="connsiteY0" fmla="*/ 0 h 4905090"/>
              <a:gd name="connsiteX1" fmla="*/ 6217809 w 6217809"/>
              <a:gd name="connsiteY1" fmla="*/ 0 h 4905090"/>
              <a:gd name="connsiteX2" fmla="*/ 6217809 w 6217809"/>
              <a:gd name="connsiteY2" fmla="*/ 379869 h 4905090"/>
              <a:gd name="connsiteX3" fmla="*/ 448067 w 6217809"/>
              <a:gd name="connsiteY3" fmla="*/ 379869 h 4905090"/>
              <a:gd name="connsiteX4" fmla="*/ 448067 w 6217809"/>
              <a:gd name="connsiteY4" fmla="*/ 4522370 h 4905090"/>
              <a:gd name="connsiteX5" fmla="*/ 6217809 w 6217809"/>
              <a:gd name="connsiteY5" fmla="*/ 4522370 h 4905090"/>
              <a:gd name="connsiteX6" fmla="*/ 6217809 w 6217809"/>
              <a:gd name="connsiteY6" fmla="*/ 4905090 h 4905090"/>
              <a:gd name="connsiteX7" fmla="*/ 0 w 6217809"/>
              <a:gd name="connsiteY7" fmla="*/ 4905090 h 490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809" h="4905090">
                <a:moveTo>
                  <a:pt x="0" y="0"/>
                </a:moveTo>
                <a:lnTo>
                  <a:pt x="6217809" y="0"/>
                </a:lnTo>
                <a:lnTo>
                  <a:pt x="6217809" y="379869"/>
                </a:lnTo>
                <a:lnTo>
                  <a:pt x="448067" y="379869"/>
                </a:lnTo>
                <a:lnTo>
                  <a:pt x="448067" y="4522370"/>
                </a:lnTo>
                <a:lnTo>
                  <a:pt x="6217809" y="4522370"/>
                </a:lnTo>
                <a:lnTo>
                  <a:pt x="6217809" y="4905090"/>
                </a:lnTo>
                <a:lnTo>
                  <a:pt x="0" y="4905090"/>
                </a:lnTo>
                <a:close/>
              </a:path>
            </a:pathLst>
          </a:custGeom>
        </p:spPr>
      </p:pic>
    </p:spTree>
    <p:extLst>
      <p:ext uri="{BB962C8B-B14F-4D97-AF65-F5344CB8AC3E}">
        <p14:creationId xmlns:p14="http://schemas.microsoft.com/office/powerpoint/2010/main" val="354623504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Graphic &amp; 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three columns graphic and text</a:t>
            </a:r>
          </a:p>
        </p:txBody>
      </p:sp>
      <p:sp>
        <p:nvSpPr>
          <p:cNvPr id="14" name="Rectangle 13">
            <a:extLst>
              <a:ext uri="{FF2B5EF4-FFF2-40B4-BE49-F238E27FC236}">
                <a16:creationId xmlns:a16="http://schemas.microsoft.com/office/drawing/2014/main" id="{499F2B91-8047-4251-BAEE-C834378313A6}"/>
              </a:ext>
            </a:extLst>
          </p:cNvPr>
          <p:cNvSpPr/>
          <p:nvPr userDrawn="1"/>
        </p:nvSpPr>
        <p:spPr bwMode="auto">
          <a:xfrm>
            <a:off x="426425" y="1599723"/>
            <a:ext cx="3632388"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a:extLst>
              <a:ext uri="{FF2B5EF4-FFF2-40B4-BE49-F238E27FC236}">
                <a16:creationId xmlns:a16="http://schemas.microsoft.com/office/drawing/2014/main" id="{7028008A-FB60-4B37-99BE-60B10BCB3946}"/>
              </a:ext>
            </a:extLst>
          </p:cNvPr>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Rectangle 17">
            <a:extLst>
              <a:ext uri="{FF2B5EF4-FFF2-40B4-BE49-F238E27FC236}">
                <a16:creationId xmlns:a16="http://schemas.microsoft.com/office/drawing/2014/main" id="{1D52A7B4-EA3A-45C8-B8DD-E0B7B0ECF729}"/>
              </a:ext>
            </a:extLst>
          </p:cNvPr>
          <p:cNvSpPr/>
          <p:nvPr userDrawn="1"/>
        </p:nvSpPr>
        <p:spPr bwMode="auto">
          <a:xfrm>
            <a:off x="4281363" y="1599723"/>
            <a:ext cx="3623052"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4878CBE-61B7-471D-8AC3-5E308E3D3655}"/>
              </a:ext>
            </a:extLst>
          </p:cNvPr>
          <p:cNvSpPr/>
          <p:nvPr userDrawn="1"/>
        </p:nvSpPr>
        <p:spPr bwMode="auto">
          <a:xfrm>
            <a:off x="8126965" y="1599723"/>
            <a:ext cx="3635499"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Content Placeholder 15">
            <a:extLst>
              <a:ext uri="{FF2B5EF4-FFF2-40B4-BE49-F238E27FC236}">
                <a16:creationId xmlns:a16="http://schemas.microsoft.com/office/drawing/2014/main" id="{18587D8A-E03E-4F57-9D8B-FF53C0752132}"/>
              </a:ext>
            </a:extLst>
          </p:cNvPr>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5" name="Content Placeholder 15">
            <a:extLst>
              <a:ext uri="{FF2B5EF4-FFF2-40B4-BE49-F238E27FC236}">
                <a16:creationId xmlns:a16="http://schemas.microsoft.com/office/drawing/2014/main" id="{227DADD3-D9F6-462B-B2ED-C24BF5209F9F}"/>
              </a:ext>
            </a:extLst>
          </p:cNvPr>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6" name="Text Placeholder 4">
            <a:extLst>
              <a:ext uri="{FF2B5EF4-FFF2-40B4-BE49-F238E27FC236}">
                <a16:creationId xmlns:a16="http://schemas.microsoft.com/office/drawing/2014/main" id="{D6E21BE3-F16C-492B-A07F-5474050E2E1C}"/>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7" name="Text Placeholder 4">
            <a:extLst>
              <a:ext uri="{FF2B5EF4-FFF2-40B4-BE49-F238E27FC236}">
                <a16:creationId xmlns:a16="http://schemas.microsoft.com/office/drawing/2014/main" id="{4DD1D1F2-8652-47E3-8D7E-B9584D61D10A}"/>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8" name="Text Placeholder 4">
            <a:extLst>
              <a:ext uri="{FF2B5EF4-FFF2-40B4-BE49-F238E27FC236}">
                <a16:creationId xmlns:a16="http://schemas.microsoft.com/office/drawing/2014/main" id="{05B061FE-018D-448B-87E0-B22EED98C0AD}"/>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484249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Graphic &amp; Text (four colum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584615" y="4646641"/>
            <a:ext cx="2330705"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478822"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73029"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67235"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6" name="Title 1">
            <a:extLst>
              <a:ext uri="{FF2B5EF4-FFF2-40B4-BE49-F238E27FC236}">
                <a16:creationId xmlns:a16="http://schemas.microsoft.com/office/drawing/2014/main" id="{8381AF9A-30D9-4E31-A2B6-558634CA4FB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four columns graphic and text</a:t>
            </a:r>
          </a:p>
        </p:txBody>
      </p:sp>
    </p:spTree>
    <p:extLst>
      <p:ext uri="{BB962C8B-B14F-4D97-AF65-F5344CB8AC3E}">
        <p14:creationId xmlns:p14="http://schemas.microsoft.com/office/powerpoint/2010/main" val="3596968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78997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CBC98C0D-C7CD-4C32-A5C9-A9F0329713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8414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Blue Wheel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9071C4-EFA0-47B3-BE94-473FB825CD7D}"/>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5" name="Picture 4" descr="A close up of a logo&#10;&#10;Description generated with very high confidence">
              <a:extLst>
                <a:ext uri="{FF2B5EF4-FFF2-40B4-BE49-F238E27FC236}">
                  <a16:creationId xmlns:a16="http://schemas.microsoft.com/office/drawing/2014/main" id="{AC34B5D3-E295-489B-9600-C4F4DACB5B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079604BC-1578-48FB-A14E-5E7D811164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DF7AFD84-F38E-407E-8C43-E3820D65F5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3F09CF56-ADB4-4EF1-B613-3877F8742C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5A0FFFFE-CE4D-4761-BAF6-FFAE310ECF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3455BD08-435F-4C39-B76C-DA573DE1A6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FFAF2740-3783-4CBA-8870-018A182BC6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BC7B1377-3D64-4AE8-8C63-7276158E47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FFADCFC6-CBA9-4089-86C8-CD5844D8C2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C9C2A7E-3263-4F9B-AB3A-AB5A9CAA7B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B2B5065D-2945-4C3D-9447-BD0F3F200E7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A21AB728-AEB5-44E2-8924-D1B0AF4701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75339383-4447-42A7-92D9-8842AFC762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4D30757-4470-4B6C-BE2F-7D4E07BC05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B0B80178-619F-40F7-9F27-FF6DC713D4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5D2BC140-C23E-432B-8A27-B478448FA9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A1DFA692-C932-4339-93BF-CB9E99D5DE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89402B1F-350A-4F7B-8A9D-2312C90DC5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6E017160-B61F-4956-B9B9-53C43A1E21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2873332C-F9AD-4974-8C3C-CB83B6672E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45F306A9-8FB4-4326-92EA-C0E0C74F4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7C34C55C-0504-4937-BE5B-AF217F1F7E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75299655-48A1-4452-A525-A9CE93825E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01777156-2D7B-44DB-9C79-B64E704E28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C585F924-A3F1-49A5-9004-073719DD0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384B25BA-4123-4CB6-98B6-83216D4A1E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ED473B99-4D1E-499E-A4E1-1694A9023C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AC0A2175-F5DB-4C29-831B-A38164B1165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33" name="Picture 232" descr="A close up of a logo&#10;&#10;Description generated with very high confidence">
              <a:extLst>
                <a:ext uri="{FF2B5EF4-FFF2-40B4-BE49-F238E27FC236}">
                  <a16:creationId xmlns:a16="http://schemas.microsoft.com/office/drawing/2014/main" id="{431EAC8D-E69B-415B-A8C3-B775B71B56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34" name="Picture 233" descr="A close up of a logo&#10;&#10;Description generated with very high confidence">
              <a:extLst>
                <a:ext uri="{FF2B5EF4-FFF2-40B4-BE49-F238E27FC236}">
                  <a16:creationId xmlns:a16="http://schemas.microsoft.com/office/drawing/2014/main" id="{CD4FC701-702A-4D20-A3BB-CCF0F9023A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35" name="Picture 234" descr="A close up of a logo&#10;&#10;Description generated with very high confidence">
              <a:extLst>
                <a:ext uri="{FF2B5EF4-FFF2-40B4-BE49-F238E27FC236}">
                  <a16:creationId xmlns:a16="http://schemas.microsoft.com/office/drawing/2014/main" id="{CDF4C75A-3DEC-4921-A0C3-41C5EFAFC4C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36" name="Picture 235" descr="A close up of a logo&#10;&#10;Description generated with very high confidence">
              <a:extLst>
                <a:ext uri="{FF2B5EF4-FFF2-40B4-BE49-F238E27FC236}">
                  <a16:creationId xmlns:a16="http://schemas.microsoft.com/office/drawing/2014/main" id="{4FC60795-6DA9-4228-B961-53B06412BE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37" name="Picture 236" descr="A close up of a logo&#10;&#10;Description generated with very high confidence">
              <a:extLst>
                <a:ext uri="{FF2B5EF4-FFF2-40B4-BE49-F238E27FC236}">
                  <a16:creationId xmlns:a16="http://schemas.microsoft.com/office/drawing/2014/main" id="{530004DC-F262-4E3D-AB47-3EDA5DDF92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41C3764A-06E6-4BF4-9369-DD18F3CF40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501AD366-771C-43ED-BE97-3F0FFCBA83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4BC51A06-F6C2-4D46-9E09-2474302E7C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2A81A140-6C84-4E31-945A-F982FA203B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C3A5B0EC-4AE5-47D8-A30D-975A9FB5AA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0A323F7-C115-4FFA-A868-A028268635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AD0DAE1B-29EE-4906-B835-5268E319CC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85F29CF9-F720-4669-891B-21745662AF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27E91FA4-CC24-4D58-9568-5D8CE8C339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898E1D0F-99B4-4F48-A6BC-7EB9228626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81C13163-F2B1-4B66-AB6B-024572646C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C9146DD1-2AAF-4B94-B214-2C8D7F60A8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575E60F3-2D6F-48E7-826C-5DB98B9B19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68DEFAD3-CB26-42A7-94EA-D7B5B6C90B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B7630721-8383-41F0-9F4B-62B697FE36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E58AC19D-8A99-471B-A665-002936671D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045AFC9D-0504-4FCB-B858-A493819FA29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9A475AF4-04DE-4F53-BE12-05035F5B92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BD60C0A5-2391-4B94-9EA0-76A0E0DB180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3D23CF7F-57E7-48BF-BFCE-2C497BD687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90B3182A-8F43-4C20-B2DF-AA603C20CD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47195870-AFDB-4930-B4F3-0C8E806DEC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204BA68F-F924-46B0-A3C5-5CB6EE00FD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C1E1906E-75BD-4A29-B9F5-7BDEC50613B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9FBF6B2D-C1F3-41F1-9519-BFD6BE9408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1C18C631-1324-4157-8475-797CDA815F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6C3C5C7D-36FC-42F8-9270-D898363249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D39966B2-C200-4A53-9412-278E423EF7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4661B650-0148-46AF-954D-7F05BC0960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A9EA080B-04AF-426A-A3B0-AFA081F895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AED74D49-3026-45E7-976D-92653DFE16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68DCDDC-B642-4A23-AF06-D50E149E81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50B30BE9-236F-48A4-A581-A079B03EF7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D108456-2257-492A-AE54-E0877EF4C8D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7D263F30-40AD-4E21-BEDF-4B6F8AB3852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CB6AA8F-E909-4A06-9986-53855DC770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235C64DA-FFD6-43A1-BB5E-65DFD62B78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6F64FF40-C645-4CDB-9E1E-378C2A6F0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0AD8750E-1D78-469C-AC8C-99DD526E1A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03DD41F6-6A32-4488-B36B-04E3C35F19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B6B2D05E-60E6-413F-8168-E0BE096430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40E15B04-E472-43E5-BBA0-E73781C496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ABA23547-4ABC-4212-A73A-5B36EB2D026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2B3C147D-67DC-4C49-9925-3D97992A09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06D7B5-5029-4886-900C-C9B4FA6204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97B38350-9257-4568-BA08-CC6065310B3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B8E7E650-1AA6-4389-9564-A6EF181D91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FF0F829B-868B-4D8D-8A2A-6D014511B4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86D030CD-30A9-4755-BB07-94B48C1555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D45C6C94-C688-45A2-B10F-842A833011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6C40051-8278-4003-BFB4-7E9814F297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386533E0-594A-46A7-AF31-FDE45538694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DE629FA9-0BED-4E3B-95C0-92474AD630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82D3087-417D-43D2-A6F5-290601D98E1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0B39BC4B-CF2F-4CD9-923A-7440210CA9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640D2D28-D2B2-4646-B49C-C33F4C570C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D6F92A07-A345-4295-A3E2-5EFCB8E89B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BFE5783-A264-47B1-AE95-943E814235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3A990E43-A55F-4053-8596-0CDDB1F04D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B8E43BF8-7B16-4660-9357-7ADEE330FF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272BAE5A-BC08-4739-869B-4229690AE8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6191EA5-8559-46B9-86CF-A097D3BEB4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1B6F031A-6AF9-4C38-9A3A-6B0FCD79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47051D80-1EC8-428A-A8E0-984FAC965CC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E2670C1E-9CBB-4CCC-9C49-420DEB499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755FB498-A3CC-4EA7-991E-A41D258799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BE2A30C2-8F50-4D01-B71C-806E71F93D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94095180-8CDA-46BF-B5CB-0905A5BCF8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A6872CFD-B8C2-485F-B62B-63EE0AE3E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4C6B8D5E-FB71-43D6-93F1-91D12367C9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E1727BCB-C7F7-41A6-A4D1-2B0ED36657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F01D1573-1943-452C-9E6D-804AD13A5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BDDC38BC-11D8-4E72-870E-1351A25A63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DC7D20BE-3ABA-4EC8-878E-DE7DE38386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2D366CD9-4239-4B43-B3CF-6523F06D22A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8AD34D1-E2BF-42FD-B3FA-E88164D0836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1320935F-EB91-4415-A87A-230C8E6020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99519936-9D87-4455-B8D4-DED8163FF0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677A52AB-B7FE-4CF4-8ED3-B16F55B4D6E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495ABE09-9E9E-4912-AD43-8978CDD4EA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526D9BEC-AFC2-4232-9A60-BF2A2C7F8D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58419F2E-B115-41CF-B705-947E84F5A2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09D7FAA1-F5B4-430C-AE71-3F7E9341AB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677EFA2-95DC-4240-B029-AEEA204CCA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C3EDD70C-2731-4065-A1C1-3F1DA503D2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0A056961-0511-46D7-BEB8-EE1268B93C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85699FAB-B7B1-4BA9-A295-E97BE860F0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AC4CFC3-BF32-4CB1-9965-E6CEE1F9AB0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66D40BC2-AE9C-475B-94B8-9222893D85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87D2697E-69AB-4D63-8CB0-7F4032FE4B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9473352F-8EF2-4B2A-A6C5-7A6726D915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ACE4A906-A607-4F2E-A220-217F6CEB10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C1F9348D-33C9-4DD5-9B70-F6F5C7085D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0ACE3781-8242-45C5-A024-AA29DCFED3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9D41B8E8-DD20-43B2-99E6-1433ECB43F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29FCCDD-9A32-4CF0-ABC9-2E83C61F011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9DAE7993-DFEB-41B6-AA80-E5042F85DC6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EA7C0825-6CC7-4829-ABA9-F90694C9AF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B7DEBDD4-DA84-4C04-AC72-F6BA2CDE11C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BB803FBC-00FA-403E-AD9F-A09DC3DE64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A5EA1C5D-154D-41EE-9B10-AD13DAB86A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A0BDF10D-B820-4D60-B58C-1B93CA2B9A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B11C25FC-26CD-4A79-BF1E-8B7BBCD4C3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94F353AC-CCEE-400C-8092-8AAB9823526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E2748677-56C5-4D94-ABD2-DCA1A3CBCAE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1ADB4A5D-0985-4E66-8900-BD18B4AC5BA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0C6BC884-35FF-44AB-9A65-009A0C85DD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205C4A8B-3EBD-4A96-9D95-AA3118255A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1975679F-CA4C-488F-A691-0BD41D3D8C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9798FA0A-703B-412B-87CD-F8FD5B297B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E17C1EFC-D0B3-4BA4-8DD7-B2707D3D3B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C0CB07DF-5D28-40A1-8550-00DC1F2AE2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66A2D8E5-EC35-47E5-8256-355708A150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AD2DB856-2E0A-48FE-943A-BA7B570033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16414785-F32C-4024-818E-0D4C79A8F57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6191C8B5-10FB-438B-9E7B-433499DFF5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7C18A4F3-3BEC-4152-99C5-E782ACD6051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D1817676-8A4D-4DAF-86BD-A3C7A818B84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CBF491A2-0593-474B-B9F3-454B0078071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B3E137D1-3180-499C-997A-F60B796254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75CB5EE5-C8EE-47C4-B322-40931B9CED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E675AA79-6289-499C-B8A4-1639BFA06A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AF3C3CFE-646D-46E2-AAFD-9EFA0031A7E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1B1B6BA-D28D-4EB5-A1E1-511A356E66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32FA43F9-9E2E-4000-8A98-96F8EBD32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C64A5A32-CD3E-49BA-81C7-5B5D446435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5F1F5FDE-0887-4E75-A531-AE8AB92A0E0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0CE540C6-9CFF-480A-B029-4CECBB4CA3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33933EAC-329E-4E40-9DDD-E950116D9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7EBB9814-6441-4548-8FDC-528B70E2419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47C263A8-4B34-495D-9B6D-2ECCECA932D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AC534250-6D40-49E2-B1B7-CFAB524F580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4C28F41E-F92F-4643-A004-E3AAD04ADB6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B0BCC99C-0B69-479A-B948-D9CA3E7EBF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E78464B9-33F6-4681-AA36-3173BA71FA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6AC320BD-72B2-4CAF-B498-A800CB70CF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0BA61021-D844-4FF5-BCF7-1146735C482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3A9AA85-25B0-4854-B2D0-87FAC2055F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E7EFC23D-5FB0-45FB-ACFC-BA658BE54C7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90EEF6CC-4DEE-4AC1-9057-3F1C4417B13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7E465B50-6C3B-4FAF-9A33-D0803DBD47D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4F1236C9-3C78-462C-A2C8-859DBB4045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FBB12D38-DF8B-412F-AD6C-4E4FE0AE4B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635410DB-328D-43DB-8EE9-47E953092C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E4DB328C-1D76-48D4-85E9-5CE25634DE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9139C965-1C05-4709-A6D9-19BDE3AAD12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F4AC9B79-66B8-4507-A696-4CF900E3AD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80A86C0-5D8B-4F4A-9B81-C2E2F5D56C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19CC642-53EE-45C9-AFB9-869080D216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724CC0C0-58A7-458E-B985-8EE96E34B6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49B4E747-5FBE-4F11-8A8A-02C3759C5EB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A3923A36-5FD6-45C8-A80A-286199EF03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C274EFC9-766E-489C-BB91-2626A77848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731C8BCF-B965-4E81-8CEC-14B939BD878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908B755E-54F6-4C05-AE24-3896B7E73A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FED34327-870D-484E-ABD7-4424A92ED6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DDDB74F0-E4FD-4933-AB26-845CE122274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6F8E9F00-39FA-4338-881A-68E3779629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B4A32EEF-2B50-409A-A195-E85A70688A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4A449928-FC50-466E-A1A4-E1BF995132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EC926596-4611-4FC3-BE21-6F50264D3B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6E26B4ED-E630-4451-AA66-99AB0AC319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sp>
        <p:nvSpPr>
          <p:cNvPr id="219" name="Rectangle 218">
            <a:extLst>
              <a:ext uri="{FF2B5EF4-FFF2-40B4-BE49-F238E27FC236}">
                <a16:creationId xmlns:a16="http://schemas.microsoft.com/office/drawing/2014/main" id="{6C987DBE-EFCC-4FD6-91F9-C0677D54E276}"/>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1265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Gray">
    <p:bg>
      <p:bgPr>
        <a:solidFill>
          <a:schemeClr val="accent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pic>
        <p:nvPicPr>
          <p:cNvPr id="4" name="Picture 3" descr="Kubernetes wheel">
            <a:extLst>
              <a:ext uri="{FF2B5EF4-FFF2-40B4-BE49-F238E27FC236}">
                <a16:creationId xmlns:a16="http://schemas.microsoft.com/office/drawing/2014/main" id="{6189A7E9-13F3-449A-AFB8-BEB8BB7C3B7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Tree>
    <p:extLst>
      <p:ext uri="{BB962C8B-B14F-4D97-AF65-F5344CB8AC3E}">
        <p14:creationId xmlns:p14="http://schemas.microsoft.com/office/powerpoint/2010/main" val="269060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Gray Wheels">
    <p:bg>
      <p:bgPr>
        <a:solidFill>
          <a:schemeClr val="accent2"/>
        </a:soli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F5C55369-9276-46C1-A2E6-2E63A57752D5}"/>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10" name="Picture 9" descr="A close up of a logo&#10;&#10;Description generated with very high confidence">
              <a:extLst>
                <a:ext uri="{FF2B5EF4-FFF2-40B4-BE49-F238E27FC236}">
                  <a16:creationId xmlns:a16="http://schemas.microsoft.com/office/drawing/2014/main" id="{A47C5623-2152-4EE6-A1A5-A9405D2E7B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16260"/>
              <a:ext cx="346254" cy="338328"/>
            </a:xfrm>
            <a:prstGeom prst="rect">
              <a:avLst/>
            </a:prstGeom>
          </p:spPr>
        </p:pic>
        <p:pic>
          <p:nvPicPr>
            <p:cNvPr id="218" name="Picture 217" descr="A close up of a logo&#10;&#10;Description generated with very high confidence">
              <a:extLst>
                <a:ext uri="{FF2B5EF4-FFF2-40B4-BE49-F238E27FC236}">
                  <a16:creationId xmlns:a16="http://schemas.microsoft.com/office/drawing/2014/main" id="{4E60DE7D-B8CA-48F8-B2D2-C986A0384B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13038"/>
              <a:ext cx="346254" cy="33832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305D6F3E-6556-474E-9927-A3091EB78C4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10441"/>
              <a:ext cx="346254" cy="33832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93478C47-5EC3-4135-9768-B9B7B83C9C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10404"/>
              <a:ext cx="346254" cy="33832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506F5776-6B90-4463-8EA3-5C934D3253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10404"/>
              <a:ext cx="346254" cy="33832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0CA7CEC8-4752-4A2A-B7BE-7481EB1387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10404"/>
              <a:ext cx="346254" cy="33832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C8545595-DEE8-48F3-AB8A-DC36FEE7DC2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10404"/>
              <a:ext cx="346254" cy="33832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38B09CAC-5514-4AA5-8DDF-B2A8D6F5F3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10404"/>
              <a:ext cx="346254" cy="33832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E89F65AC-70F2-4151-8084-D46ED68E3E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06121"/>
              <a:ext cx="346254" cy="33832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39F8D1E2-45B1-48CA-859A-8E070231B7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04998"/>
              <a:ext cx="346254" cy="33832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11C84234-F602-4FBD-BE34-E2FCC086A9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04998"/>
              <a:ext cx="346254" cy="33832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82A9FFB6-C7DF-4E5E-BB9B-D8B4040990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04998"/>
              <a:ext cx="346254" cy="33832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52062A33-7B70-4761-A11E-895AC30F7B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10404"/>
              <a:ext cx="346254" cy="33832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FAEE278C-7318-40CC-B96A-CC347B9B9AC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04925"/>
              <a:ext cx="346254" cy="33832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69470468-D07C-40FE-AE35-7DAE2AD486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10404"/>
              <a:ext cx="346254" cy="33832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BA5A9CD0-30BA-4068-9FB8-0AE1692FDA3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731006"/>
              <a:ext cx="346254" cy="33832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872361DB-D70F-4833-95A1-E53D807EC3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727784"/>
              <a:ext cx="346254" cy="33832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F194E70C-E726-42E9-8C3C-D4B390D2A0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725187"/>
              <a:ext cx="346254" cy="33832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F7184E35-116A-4009-991C-AACF09397A0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725150"/>
              <a:ext cx="346254" cy="33832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FB39E16E-64E1-45E6-BFCE-A46BB4F60D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725150"/>
              <a:ext cx="346254" cy="33832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D9D3735-B909-40B7-AB85-2C1CBB0A04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725150"/>
              <a:ext cx="346254" cy="33832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CFE6BC3A-FC00-42C0-B5AD-6E565C8FB00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725150"/>
              <a:ext cx="346254" cy="33832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5C398879-D9F2-4149-A301-B5536D36B8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725150"/>
              <a:ext cx="346254" cy="33832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34B94258-B0EB-4D7C-A067-1CD383EDA2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720867"/>
              <a:ext cx="346254" cy="33832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2AB754A6-2584-48C9-8038-FD3AB45575D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719744"/>
              <a:ext cx="346254" cy="33832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E1F55060-BD24-47A1-A229-0C6D41201E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719744"/>
              <a:ext cx="346254" cy="33832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2BD39E1E-4750-44FE-BA9E-B2D2AD9D8D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719744"/>
              <a:ext cx="346254" cy="33832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C5B213E2-14F3-4C84-B108-C22C86ED9A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725150"/>
              <a:ext cx="346254" cy="33832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BBD64CC6-0835-41F3-9738-4912CEDF4E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719671"/>
              <a:ext cx="346254" cy="33832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A33EEA0-DC6B-43F1-B5BD-AC3EF44771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725150"/>
              <a:ext cx="346254" cy="33832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32D3D300-1A6A-42C2-BB44-DC13E7E89AD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246585"/>
              <a:ext cx="346254" cy="33832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C5FD9130-2F31-4601-A6B4-39BFBD1C8C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243363"/>
              <a:ext cx="346254" cy="33832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2188EA5F-2638-4205-819A-F8F44B24601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240766"/>
              <a:ext cx="346254" cy="33832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55C836E2-4C99-4D07-B82B-FCAA53ECBD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240729"/>
              <a:ext cx="346254" cy="33832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5FBB788-32C1-43CD-BFD6-941A2FB626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240729"/>
              <a:ext cx="346254" cy="33832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BE7DB547-A333-4D6F-8394-E969B15D87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240729"/>
              <a:ext cx="346254" cy="33832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A222186F-4C08-41D7-84FB-FF4B4A3C9B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240729"/>
              <a:ext cx="346254" cy="33832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13B23684-116C-4BB9-ACDC-C6C696C997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240729"/>
              <a:ext cx="346254" cy="33832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6FF20B32-7610-43F3-9C20-BE228F478D9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236446"/>
              <a:ext cx="346254" cy="33832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5DBD5256-00D7-4322-ACCF-A0DFADEC50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235323"/>
              <a:ext cx="346254" cy="33832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AD5EF3DC-3579-427F-B941-F5E462103E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235323"/>
              <a:ext cx="346254" cy="33832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1BC1CF18-86DF-4D07-B7F8-D9E13ACCFE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235323"/>
              <a:ext cx="346254" cy="33832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ABD7D0E0-4E15-494C-83EC-359B20C3A05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240729"/>
              <a:ext cx="346254" cy="33832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E33F77F2-772D-4E09-9F66-58DAFF3459B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235250"/>
              <a:ext cx="346254" cy="33832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5913DE57-CF58-4B40-9E5C-DD3A15820E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240729"/>
              <a:ext cx="346254" cy="33832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E2D264AC-4624-40AA-AAAD-F49AD4B771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1760427"/>
              <a:ext cx="346254" cy="33832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EEF62E1-A9B0-464E-8647-1711DB4054E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1757205"/>
              <a:ext cx="346254" cy="33832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35E28D7B-4B14-494B-AC49-C046C63141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1754608"/>
              <a:ext cx="346254" cy="33832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2D96A75-A876-4B3F-9E40-E8AD006A0B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1754571"/>
              <a:ext cx="346254" cy="33832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68DE429F-7610-4DF5-8A52-DBDE79C6BC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1754571"/>
              <a:ext cx="346254" cy="33832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A146E24E-27C0-4172-AD31-672E9F143A9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1754571"/>
              <a:ext cx="346254" cy="33832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51A40B82-A44E-424A-9CF9-81DCC67B6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1754571"/>
              <a:ext cx="346254" cy="33832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9883A90F-5C57-45F6-9A6E-F55BADB870A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1754571"/>
              <a:ext cx="346254" cy="33832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36387306-ED14-40D0-9C74-127130D77C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1750288"/>
              <a:ext cx="346254" cy="33832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7B56A304-C952-4F2C-97AB-9EDA3B7AF52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1749165"/>
              <a:ext cx="346254" cy="33832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6F1E2152-BABD-4DE7-8968-7BEDDA9177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1749165"/>
              <a:ext cx="346254" cy="33832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54F70E6A-8CF1-44EC-9508-531F7DBA8D1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1749165"/>
              <a:ext cx="346254" cy="33832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0D5FF281-A14B-443F-8424-F8CA640FB9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1754571"/>
              <a:ext cx="346254" cy="33832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B3FDE15C-E104-48CB-9B14-00CD175297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1749092"/>
              <a:ext cx="346254" cy="33832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209560F2-78A8-4C46-B37A-08F4F85CFA5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1754571"/>
              <a:ext cx="346254" cy="33832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6E663282-516D-4A15-B9E0-14936EC475E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270794"/>
              <a:ext cx="346254" cy="33832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32BCD4CE-419D-464C-B19E-822F089B2F5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267572"/>
              <a:ext cx="346254" cy="33832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8470CBF6-C74B-4701-A18E-D35C63A8A7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264975"/>
              <a:ext cx="346254" cy="33832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26C04878-3420-467B-BF9F-EFD515F416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264938"/>
              <a:ext cx="346254" cy="33832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0C885197-ADBF-42D1-8FC2-483FBBBBF0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264938"/>
              <a:ext cx="346254" cy="33832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E9222077-A846-4B3E-8121-B94EA19FA4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264938"/>
              <a:ext cx="346254" cy="33832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F0BC0D79-A6FD-4FFC-8302-13C7D797DF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264938"/>
              <a:ext cx="346254" cy="33832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312B7686-980A-405B-BDAD-FFF4DD75C80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264938"/>
              <a:ext cx="346254" cy="33832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DF609CD-A671-4C81-BC58-DA4FA78BCDE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260655"/>
              <a:ext cx="346254" cy="33832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89A27A10-2796-4C2A-A37C-A6AEA3DFD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259532"/>
              <a:ext cx="346254" cy="33832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E9515A0-40CE-4E57-AB52-17027B719D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259532"/>
              <a:ext cx="346254" cy="33832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F066F875-D28F-4D54-99E0-4E13BF50B3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259532"/>
              <a:ext cx="346254" cy="33832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8AAA8D02-9590-4D58-A2B9-FB2B24A5453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264938"/>
              <a:ext cx="346254" cy="33832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AB3DBDF3-7308-4388-B7A4-B5C458F0EDE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259459"/>
              <a:ext cx="346254" cy="33832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337EFC56-4638-4734-B741-5F5AE6D10B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264938"/>
              <a:ext cx="346254" cy="33832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9971EF36-E117-45E6-8579-3D3BB73165D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2785535"/>
              <a:ext cx="346254" cy="33832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D4F8AAA3-24E2-46D5-8827-F126C10A36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2782313"/>
              <a:ext cx="346254" cy="33832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27107046-55BF-48BB-8312-BE7C1529AC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2779716"/>
              <a:ext cx="346254" cy="33832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8047CBF8-282C-4B91-B1B1-BC48B27ABDC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2779679"/>
              <a:ext cx="346254" cy="33832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42958FA8-2287-4F94-A4BD-20211E8146B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2779679"/>
              <a:ext cx="346254" cy="33832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0DF43C8E-17E4-4BAA-B3E8-796EFE79E8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2779679"/>
              <a:ext cx="346254" cy="33832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019FA02E-671F-49AF-BD11-971183D91B1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2779679"/>
              <a:ext cx="346254" cy="33832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625FD721-2D4C-4DFC-A87E-7E745A1326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2779679"/>
              <a:ext cx="346254" cy="33832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79E5240E-0EED-415B-B1C5-6AE995EB35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2775396"/>
              <a:ext cx="346254" cy="33832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6B48B885-0DFE-4960-82D1-51639769B9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2774273"/>
              <a:ext cx="346254" cy="33832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ADBE24A7-4908-4B39-9567-72C5490632A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2774273"/>
              <a:ext cx="346254" cy="33832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783846A5-274F-4254-B85B-D1C89161D8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2774273"/>
              <a:ext cx="346254" cy="33832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3B45ADFD-3995-4BD4-B841-C155E6E564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2779679"/>
              <a:ext cx="346254" cy="33832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7D6CB6A3-BC30-4D47-BA47-B5186A06D4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2774200"/>
              <a:ext cx="346254" cy="33832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F2314DBF-8F47-4212-AC3E-40511F5CD5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2779679"/>
              <a:ext cx="346254" cy="33832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BDF626B7-0859-49A6-B37F-3C5DB54440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00033" y="3301823"/>
              <a:ext cx="346254" cy="33832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54453B8A-19AF-413F-8B0D-77B47B3873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44147" y="3298601"/>
              <a:ext cx="346254" cy="33832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036B7D81-4926-49F7-B653-3EC2A66F73C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3006" y="3296004"/>
              <a:ext cx="346254" cy="33832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88A48B9C-08F7-4F01-AB98-A36555A104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6985" y="3295967"/>
              <a:ext cx="346254" cy="33832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BA75D3DC-06E9-446C-ABC2-A7FA87F0B74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70884" y="3295967"/>
              <a:ext cx="346254" cy="33832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10C692A9-FA6D-4FBC-8CF5-A12B46FA9A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9766" y="3295967"/>
              <a:ext cx="346254" cy="33832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E56E2777-76D5-42C4-B4C8-F65CF66198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44259" y="3295967"/>
              <a:ext cx="346254" cy="33832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E01680A2-0CC4-48D8-B0E9-E839C0842C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83524" y="3295967"/>
              <a:ext cx="346254" cy="33832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DAF9004-849A-4A1D-AD47-DE9438FE83C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22287" y="3291684"/>
              <a:ext cx="346254" cy="33832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892D8D92-08E0-4255-A67C-538F8E201FD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5070" y="3290561"/>
              <a:ext cx="346254" cy="33832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5C93680B-13BA-4BF3-B214-1EEF496DA4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94390" y="3290561"/>
              <a:ext cx="346254" cy="33832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0D7A6AC7-BCC8-4188-ADF7-BC5B2875070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33302" y="3290561"/>
              <a:ext cx="346254" cy="33832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1B0EA4E-1A58-41E8-842F-6A5DE30F69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71839" y="3295967"/>
              <a:ext cx="346254" cy="33832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512A9076-166A-49EE-B6F5-D26C00FF8E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10546" y="3290488"/>
              <a:ext cx="346254" cy="33832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E98671AF-F5C6-4462-8AC0-EC1F825B2C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9249" y="3295967"/>
              <a:ext cx="346254" cy="33832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B2E211AE-DA87-43E1-BF9F-C10454552E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5611" y="3816547"/>
              <a:ext cx="346254" cy="33832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C44410E9-2CE5-47E9-96D0-2ED2D7B5E3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9725" y="3813325"/>
              <a:ext cx="346254" cy="33832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D1B52FC2-748A-41F2-B879-F32CAB931C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8584" y="3810728"/>
              <a:ext cx="346254" cy="33832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D0462988-8B42-49C8-87CA-FBBF744301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22563" y="3810691"/>
              <a:ext cx="346254" cy="33832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DED543CA-D6E1-4BFF-93B9-BD96702F06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6462" y="3810691"/>
              <a:ext cx="346254" cy="33832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35FB90E-93FC-4D9E-A0D1-5437BF2A427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5344" y="3810691"/>
              <a:ext cx="346254" cy="33832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BF165F4F-F1DF-4517-BE9A-B19D6C7AB0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9837" y="3810691"/>
              <a:ext cx="346254" cy="33832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8A32C236-A6F5-482A-82E3-DD4944CA9E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9102" y="3810691"/>
              <a:ext cx="346254" cy="33832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2943C7FC-BCC4-4DFF-91ED-C3CBCF0E95F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7865" y="3806408"/>
              <a:ext cx="346254" cy="33832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330C48AB-D1E8-4592-985D-3DA160AD38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50648" y="3805285"/>
              <a:ext cx="346254" cy="33832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8D309679-8538-4CE7-96E2-E12A0FB1CAF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9968" y="3805285"/>
              <a:ext cx="346254" cy="33832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6D0E695C-D1A7-4064-8604-614ECA01FA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8880" y="3805285"/>
              <a:ext cx="346254" cy="33832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AF996796-DCBD-4E32-B4B0-94D41003C4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7417" y="3810691"/>
              <a:ext cx="346254" cy="33832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F7254A9A-F99C-4299-9824-A99219F122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6124" y="3805212"/>
              <a:ext cx="346254" cy="33832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80C31E1-1894-4AEA-A333-DEDCDCB587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4827" y="3810691"/>
              <a:ext cx="346254" cy="33832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708B668A-6D28-433E-A7D1-1F787F21B54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2535" y="4327769"/>
              <a:ext cx="346254" cy="33832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DBB6E97F-9A43-4523-9CAB-D736534546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6649" y="4324547"/>
              <a:ext cx="346254" cy="33832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35FF9796-802A-4B48-9FCE-0B555100BC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5508" y="4321950"/>
              <a:ext cx="346254" cy="33832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DBD4A648-55FA-4016-9D33-79AAA58C892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9487" y="4321913"/>
              <a:ext cx="346254" cy="33832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C47733D-F5A9-4845-BFAA-B2543F12600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3386" y="4321913"/>
              <a:ext cx="346254" cy="33832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70E6E5B9-0EA4-450A-985C-ED244A4792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92268" y="4321913"/>
              <a:ext cx="346254" cy="33832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F13CE765-E7BA-4CE4-800A-718D6CD2365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6761" y="4321913"/>
              <a:ext cx="346254" cy="33832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A606737C-2B99-4928-A62B-398AED2CE8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6026" y="4321913"/>
              <a:ext cx="346254" cy="33832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730968A9-A689-4661-ADC8-010B58D3F7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4789" y="4317630"/>
              <a:ext cx="346254" cy="33832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D89C1FBA-5883-4AEE-A396-347B8BC4C81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7572" y="4316507"/>
              <a:ext cx="346254" cy="33832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3B1ECEEC-9EF8-488C-8A0B-B361766C1D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6892" y="4316507"/>
              <a:ext cx="346254" cy="33832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5C752B02-A062-411A-8AD7-A7F4D00D8DA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5804" y="4316507"/>
              <a:ext cx="346254" cy="33832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3B1DFA65-15C1-45DE-A314-EC917EDD29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4341" y="4321913"/>
              <a:ext cx="346254" cy="33832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68323706-0A0B-4363-8CDE-51F4E4BD8BF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3048" y="4316434"/>
              <a:ext cx="346254" cy="33832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426F90E5-7E0E-4963-90AD-36FC12BFD1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41751" y="4321913"/>
              <a:ext cx="346254" cy="33832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02DF7F24-7134-4F3D-92EE-6CE6B04690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4843712"/>
              <a:ext cx="346254" cy="33832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1A309F99-2E48-4305-B7B9-2BFF3F6696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4840490"/>
              <a:ext cx="346254" cy="33832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59ED6E00-C73A-4115-8991-A37EA68534B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4837893"/>
              <a:ext cx="346254" cy="33832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35AFE8F-8C09-4A4F-A6F9-43A7FFA75F0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4837856"/>
              <a:ext cx="346254" cy="33832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A1867471-54D6-48E0-B7D5-96A76167F45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4837856"/>
              <a:ext cx="346254" cy="33832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85D10C5E-8D2C-4F6D-8BEB-8038A500D71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4837856"/>
              <a:ext cx="346254" cy="33832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9EE2C9ED-3AF9-48F9-A9A1-934B07D545E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4837856"/>
              <a:ext cx="346254" cy="33832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42564ADC-F6DE-4180-946E-8E2C8444628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4837856"/>
              <a:ext cx="346254" cy="33832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D3A6179B-D0D2-4997-A814-013F11C482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4833573"/>
              <a:ext cx="346254" cy="33832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BA9F943E-572D-4122-92D4-EE89354065B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4832450"/>
              <a:ext cx="346254" cy="33832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6D9A24CE-586F-46B0-AF09-FE021FFA2EB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4832450"/>
              <a:ext cx="346254" cy="33832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ED6045FA-1429-4065-9DB7-D22A952EB5C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4832450"/>
              <a:ext cx="346254" cy="33832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570E4948-62AD-43C6-8DA7-37484DA92C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4837856"/>
              <a:ext cx="346254" cy="33832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2B6E0AA0-44C4-44A6-B59D-61DAE3FB4A8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4832377"/>
              <a:ext cx="346254" cy="33832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51E9710D-0375-4473-8A8B-5225F7F25C2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4837856"/>
              <a:ext cx="346254" cy="33832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FB0E79F1-9632-4285-B68F-85FA6183551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90091" y="5362296"/>
              <a:ext cx="346254" cy="33832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46F0FD6A-2FBB-4B7A-B25E-B6EB0B538F2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205" y="5359074"/>
              <a:ext cx="346254" cy="33832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7B330F1-F13F-4F05-ACD5-EC4C7C6CFF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3064" y="5356477"/>
              <a:ext cx="346254" cy="33832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CEE3C498-1B0A-4957-835C-8997BE5130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7043" y="5356440"/>
              <a:ext cx="346254" cy="33832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F69C296D-8BC5-4120-9230-DC8E51CC224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942" y="5356440"/>
              <a:ext cx="346254" cy="33832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E83CB0DD-4633-4D1F-8EBA-79DD9A0A3A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824" y="5356440"/>
              <a:ext cx="346254" cy="33832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FC18E435-14A7-448C-8E84-C420093D734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317" y="5356440"/>
              <a:ext cx="346254" cy="33832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3806F762-73E2-44FF-B699-1E3AE814CA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582" y="5356440"/>
              <a:ext cx="346254" cy="33832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50F39959-6819-4A76-ADFD-446EE8E508A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345" y="5352157"/>
              <a:ext cx="346254" cy="33832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61AF8759-FE4B-4B3C-8B0E-BD7AA243689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128" y="5351034"/>
              <a:ext cx="346254" cy="33832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CEEFDE2-CDD4-4260-96DB-1CB3481510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448" y="5351034"/>
              <a:ext cx="346254" cy="33832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55E7BA53-1526-4296-8669-34FB95DCEE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360" y="5351034"/>
              <a:ext cx="346254" cy="33832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C89FEEC4-985B-4DE6-9AEE-C37FB235DB9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897" y="5356440"/>
              <a:ext cx="346254" cy="33832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04698F9F-FD97-42E2-AB95-063EBE08378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604" y="5350961"/>
              <a:ext cx="346254" cy="33832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04B5370B-55D7-440E-86E8-0C96BDB394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307" y="5356440"/>
              <a:ext cx="346254" cy="33832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C82DD9F1-39AF-4FD0-B9A6-D817EEA279F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5883644"/>
              <a:ext cx="346254" cy="33832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EBE8C753-942F-4C8C-B87C-F7852AE17D6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5880422"/>
              <a:ext cx="346254" cy="33832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6E4EEC6C-9317-484E-88A4-A2768AAC007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5877825"/>
              <a:ext cx="346254" cy="33832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A1D60578-0B29-440A-9833-56436C1F3E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5877788"/>
              <a:ext cx="346254" cy="33832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DBE255B7-152D-457E-9470-CD5C65392AB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5877788"/>
              <a:ext cx="346254" cy="33832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4FFB1980-5693-49DA-BA78-ECF1A0B44A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5877788"/>
              <a:ext cx="346254" cy="33832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BB4B289-85E8-4CE9-9F81-077C0CE6E3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5877788"/>
              <a:ext cx="346254" cy="33832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E1767612-64B2-4070-8BD0-0A2FB289D36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5877788"/>
              <a:ext cx="346254" cy="33832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F43C854B-49A5-42BB-8EE5-C14FD431A2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5873505"/>
              <a:ext cx="346254" cy="33832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84EC7A12-2480-4336-B733-C20ED8B696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5872382"/>
              <a:ext cx="346254" cy="33832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35B0C679-A2E9-4D97-B245-59CE70EFEEC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5872382"/>
              <a:ext cx="346254" cy="33832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BAB995F8-66C2-4688-B547-51FA43A1ED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5872382"/>
              <a:ext cx="346254" cy="33832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4D24BCB8-094D-4A57-AF64-76CC605BFE3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5877788"/>
              <a:ext cx="346254" cy="33832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41F2535C-60F9-4260-92EC-9E04822E094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5872309"/>
              <a:ext cx="346254" cy="33832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2AD16939-05B4-4FAA-80C5-B1BE0604D53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5877788"/>
              <a:ext cx="346254" cy="33832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EF0BD33B-AD5D-43EF-944F-DCFC21FCF7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389976" y="6396487"/>
              <a:ext cx="346254" cy="33832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87D41D13-05BF-4BFA-AB0E-8C443031BC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934090" y="6393265"/>
              <a:ext cx="346254" cy="33832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8A8C4ACB-0F4E-49E5-AB53-5EAC19B592B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72949" y="6390668"/>
              <a:ext cx="346254" cy="33832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4A029E70-5BDB-40D2-84E5-EA3578C1FF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016928" y="6390631"/>
              <a:ext cx="346254" cy="33832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02636F6B-1876-41F3-8C63-4B7E65F6D26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560827" y="6390631"/>
              <a:ext cx="346254" cy="33832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CDA599EF-8916-47D8-970A-48822C3851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89709" y="6390631"/>
              <a:ext cx="346254" cy="33832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4EF02CC1-634D-4B12-AFDB-7C731CD8D95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34202" y="6390631"/>
              <a:ext cx="346254" cy="33832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28CB166C-4A26-4E5A-8472-43271094B6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173467" y="6390631"/>
              <a:ext cx="346254" cy="33832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E30D03F7-E7C0-4394-9BC0-12D0BB56820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712230" y="6386348"/>
              <a:ext cx="346254" cy="33832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290593BB-50C3-45A3-AF01-9A3B157A19D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245013" y="6385225"/>
              <a:ext cx="346254" cy="33832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1857E151-A1D4-404C-BD5D-711CE6FABF4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84333" y="6385225"/>
              <a:ext cx="346254" cy="33832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6A802AC9-5AF6-406E-8372-F87A30D07AD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23245" y="6385225"/>
              <a:ext cx="346254" cy="33832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36C43137-5239-4A11-899B-E36EAF3A46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61782" y="6390631"/>
              <a:ext cx="346254" cy="33832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292A6C05-11CF-4C61-A071-A4D3C645D7F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400489" y="6385152"/>
              <a:ext cx="346254" cy="33832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9A0D5D92-C55B-4D2E-99DB-C76A915BA4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939192" y="6390631"/>
              <a:ext cx="346254" cy="338328"/>
            </a:xfrm>
            <a:prstGeom prst="rect">
              <a:avLst/>
            </a:prstGeom>
          </p:spPr>
        </p:pic>
        <p:sp>
          <p:nvSpPr>
            <p:cNvPr id="219" name="Rectangle 218">
              <a:extLst>
                <a:ext uri="{FF2B5EF4-FFF2-40B4-BE49-F238E27FC236}">
                  <a16:creationId xmlns:a16="http://schemas.microsoft.com/office/drawing/2014/main" id="{6C987DBE-EFCC-4FD6-91F9-C0677D54E276}"/>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8057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layout</a:t>
            </a:r>
          </a:p>
        </p:txBody>
      </p:sp>
      <p:sp>
        <p:nvSpPr>
          <p:cNvPr id="4" name="Table Placeholder 3"/>
          <p:cNvSpPr>
            <a:spLocks noGrp="1"/>
          </p:cNvSpPr>
          <p:nvPr>
            <p:ph type="tbl" sz="quarter" idx="10"/>
          </p:nvPr>
        </p:nvSpPr>
        <p:spPr>
          <a:xfrm>
            <a:off x="576416" y="3230745"/>
            <a:ext cx="11034989"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83101903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55709" y="0"/>
            <a:ext cx="4036293"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Case study layout</a:t>
            </a:r>
          </a:p>
        </p:txBody>
      </p:sp>
      <p:sp>
        <p:nvSpPr>
          <p:cNvPr id="17" name="Online Image Placeholder 2">
            <a:extLst>
              <a:ext uri="{FF2B5EF4-FFF2-40B4-BE49-F238E27FC236}">
                <a16:creationId xmlns:a16="http://schemas.microsoft.com/office/drawing/2014/main" id="{8C7BB37E-173E-4A3E-95D3-FF8CDEB4E454}"/>
              </a:ext>
            </a:extLst>
          </p:cNvPr>
          <p:cNvSpPr>
            <a:spLocks noGrp="1"/>
          </p:cNvSpPr>
          <p:nvPr>
            <p:ph type="clipArt" sz="quarter" idx="11" hasCustomPrompt="1"/>
          </p:nvPr>
        </p:nvSpPr>
        <p:spPr>
          <a:xfrm>
            <a:off x="455994" y="153505"/>
            <a:ext cx="986067" cy="448276"/>
          </a:xfrm>
        </p:spPr>
        <p:txBody>
          <a:bodyPr tIns="0" rIns="0" bIns="0" anchor="ctr">
            <a:noAutofit/>
          </a:bodyPr>
          <a:lstStyle>
            <a:lvl1pPr algn="ctr">
              <a:defRPr sz="980">
                <a:latin typeface="+mj-lt"/>
              </a:defRPr>
            </a:lvl1pPr>
          </a:lstStyle>
          <a:p>
            <a:r>
              <a:rPr lang="en-US"/>
              <a:t>Drop logo here</a:t>
            </a:r>
          </a:p>
        </p:txBody>
      </p:sp>
      <p:sp>
        <p:nvSpPr>
          <p:cNvPr id="18" name="Table Placeholder 3">
            <a:extLst>
              <a:ext uri="{FF2B5EF4-FFF2-40B4-BE49-F238E27FC236}">
                <a16:creationId xmlns:a16="http://schemas.microsoft.com/office/drawing/2014/main" id="{041B10FE-5B4A-48EA-B9CA-9791FBB40079}"/>
              </a:ext>
            </a:extLst>
          </p:cNvPr>
          <p:cNvSpPr>
            <a:spLocks noGrp="1"/>
          </p:cNvSpPr>
          <p:nvPr>
            <p:ph type="tbl" sz="quarter" idx="12"/>
          </p:nvPr>
        </p:nvSpPr>
        <p:spPr>
          <a:xfrm>
            <a:off x="462161" y="3138161"/>
            <a:ext cx="6902471"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5023187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86725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ank You Gray">
    <p:bg>
      <p:bgPr>
        <a:solidFill>
          <a:srgbClr val="EBEB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63BB-EA30-4A75-BB69-E0F57CCEB967}"/>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1021" b="18480"/>
          <a:stretch/>
        </p:blipFill>
        <p:spPr>
          <a:xfrm>
            <a:off x="8892515" y="3529817"/>
            <a:ext cx="3299485" cy="3328184"/>
          </a:xfrm>
          <a:prstGeom prst="rect">
            <a:avLst/>
          </a:prstGeom>
        </p:spPr>
      </p:pic>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11" name="Text Box 3">
            <a:extLst>
              <a:ext uri="{FF2B5EF4-FFF2-40B4-BE49-F238E27FC236}">
                <a16:creationId xmlns:a16="http://schemas.microsoft.com/office/drawing/2014/main" id="{F01AC198-499F-434D-BED6-6B6C1CF610D7}"/>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E0BC4B-ABC1-4073-B857-29D488B5C5B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17441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ank You Gray Wheels">
    <p:bg>
      <p:bgPr>
        <a:solidFill>
          <a:srgbClr val="EBEB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206" name="Text Box 3">
            <a:extLst>
              <a:ext uri="{FF2B5EF4-FFF2-40B4-BE49-F238E27FC236}">
                <a16:creationId xmlns:a16="http://schemas.microsoft.com/office/drawing/2014/main" id="{BB26FC76-EFB5-416A-99A6-F80653311968}"/>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088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Picture 5">
            <a:extLst>
              <a:ext uri="{FF2B5EF4-FFF2-40B4-BE49-F238E27FC236}">
                <a16:creationId xmlns:a16="http://schemas.microsoft.com/office/drawing/2014/main" id="{909403FA-BEC7-45CB-99FD-DFFE2A5BA1A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0601" b="18259"/>
          <a:stretch/>
        </p:blipFill>
        <p:spPr>
          <a:xfrm>
            <a:off x="8874943" y="3525690"/>
            <a:ext cx="3317057" cy="3332310"/>
          </a:xfrm>
          <a:prstGeom prst="rect">
            <a:avLst/>
          </a:prstGeom>
        </p:spPr>
      </p:pic>
      <p:sp>
        <p:nvSpPr>
          <p:cNvPr id="24" name="Text Box 3">
            <a:extLst>
              <a:ext uri="{FF2B5EF4-FFF2-40B4-BE49-F238E27FC236}">
                <a16:creationId xmlns:a16="http://schemas.microsoft.com/office/drawing/2014/main" id="{31AA8F6C-D40E-4783-A655-93744144008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13" name="Picture 12">
            <a:extLst>
              <a:ext uri="{FF2B5EF4-FFF2-40B4-BE49-F238E27FC236}">
                <a16:creationId xmlns:a16="http://schemas.microsoft.com/office/drawing/2014/main" id="{9F2F58FB-DD35-4A03-8ED6-B76BA7D2D57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959102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97445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Blue Wheels">
    <p:bg>
      <p:bgPr>
        <a:solidFill>
          <a:schemeClr val="tx2"/>
        </a:solidFill>
        <a:effectLst/>
      </p:bgPr>
    </p:bg>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E76D357A-ED2B-4E6F-A936-06C4E6988F41}"/>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251" name="Picture 250" descr="A close up of a logo&#10;&#10;Description generated with very high confidence">
              <a:extLst>
                <a:ext uri="{FF2B5EF4-FFF2-40B4-BE49-F238E27FC236}">
                  <a16:creationId xmlns:a16="http://schemas.microsoft.com/office/drawing/2014/main" id="{7B58CAB8-C333-4A95-A76E-F62473BB30B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90172"/>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5B5F36A-2BB1-4745-83B3-DC4476ACE6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90172"/>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759271CB-9BC8-4138-9510-19CA3201080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95250"/>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D85769B5-4EB7-4CA2-A873-6456D83FCF2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85304"/>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F3AD826A-0685-4FF0-8456-CA9131819D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85304"/>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4874E3B9-355E-46C4-8A3E-03CFB6E6D3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94934"/>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E8CA8BB-A9E0-4921-AD52-3774C40571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94934"/>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EAEB76E1-B66B-4532-850C-2716E3FBE1C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94934"/>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F097332B-F5F4-40E7-B4E9-FF3A6FD004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94934"/>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EAC8B70E-5429-47FF-AB03-CDFF5CFFFA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94934"/>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4961B23D-EEF1-4DBA-85BB-4A7E2B1726A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94934"/>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F1C477BD-937C-4C7A-AB25-71630CD6B9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94934"/>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8F401FC0-C2FB-4035-AFB6-1C80DD500A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94934"/>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08EC6636-B525-44A3-9B42-22597A831E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99732"/>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BBD5E362-23F0-403D-AF93-1EDDC64DC99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94934"/>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278F25FD-CC26-4A8C-980F-6EBF3BCE3D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705939"/>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03BF77E3-D62F-41C5-AC66-CD44188169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705939"/>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D5B611F3-9FBF-4EA2-A9DC-52EEB519B4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711017"/>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B1F1EB06-42D1-45F9-873D-EE09D3813C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701071"/>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177FF6D8-E6B8-4E94-AEDF-757B93EAEC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701071"/>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9224CCA-9B36-4148-AE45-6DA2EAF85B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710701"/>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9D6F473E-D542-4E66-907C-CE9143BA986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710701"/>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A3E059F-52B9-4ECE-9420-049B8DD4F9E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710701"/>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91A88C69-614D-4E19-A69E-23B71F8474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710701"/>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53094714-5679-40C7-84FE-794D2EF545A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710701"/>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E9F796A4-6F4D-4504-B589-4EBC5EEF61C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710701"/>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A45E2ADD-394C-4B16-973F-FC9B433680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710701"/>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7020890F-A43E-484D-8EF4-A137FC3F9BF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710701"/>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71D7E70A-FE0C-425F-A966-676779C47A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715499"/>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CBC8B155-0CB4-492C-A94F-84AA8010B6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710701"/>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69622B23-92BE-4B41-B872-5259D54915C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219138"/>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70D1C3-573C-4430-A37F-3E98C19A20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219138"/>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F9E8603F-6D6B-4817-B2F9-8EAF2FB85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22421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57078B84-6784-45A5-9FCD-751C5572AA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214270"/>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0F062348-BBAC-41FC-B963-89B2527931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214270"/>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BEB762A2-ABE9-4B88-84B0-1D57BD78EB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223900"/>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51EE06F8-994C-4BBB-ADDF-8C619C2CB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223900"/>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914C967-4ED9-4D52-95B9-F087EE6E87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223900"/>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59BD7C97-E125-4CF9-B0C0-8F587E4941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223900"/>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892850F9-4BD5-4D08-A85B-EB99B501918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223900"/>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FF07E110-F73D-43E3-B76E-EDB48264D2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223900"/>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F4B2244F-DAF5-4B20-913C-55F8661E4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223900"/>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5D57DE3-1BB7-40DA-A1FB-89C20AC35A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223900"/>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0367F4B5-51A4-40D1-A4CD-FCB30743043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228698"/>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617C7AD-A541-4876-BBC1-171980952E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223900"/>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60F07E12-8CD5-4F03-B511-92A4571566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1735631"/>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CA4E9C8E-598D-4C29-BC54-EA081BA01D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1735631"/>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6A1E91A5-1AD2-455A-89C3-FEA3D5C9EC3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1740709"/>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11A5264-A112-4C6F-A056-6C1A8B5E7FD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1730763"/>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7A489505-B1F8-40DB-B9AD-B116D6EA0D3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1730763"/>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05C29F71-D32F-4024-A9BB-9EBE555040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1740393"/>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FAE4B9FD-01C6-46D0-AB8E-68356AE6772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1740393"/>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5965401F-067B-4DB7-A935-1A4689A53D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1740393"/>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EB8597FC-4217-4630-8A64-597937722B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1740393"/>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D08BF2AD-7C62-454B-A95E-CEDF941C304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1740393"/>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2ED1CE79-FB94-4D6E-BEF3-339F0E05D30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1740393"/>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7451106F-14DC-4BAC-A252-6B9BD4F2CD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1740393"/>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5B3A8BE4-3EC3-4C80-BFC7-4DAA1930ADA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1740393"/>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8FD7930E-D652-48D0-A3AF-8E3A2D483E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1745191"/>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725052D4-C332-46ED-87F8-01C6A86954B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1740393"/>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14CE057D-F1ED-4FC4-8429-D25F2B52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250620"/>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D526730F-0E77-46F3-AF9D-953116C336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250620"/>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5FE7B54-F8F4-4318-9F27-CD0C0363BD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255698"/>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6596A3B0-F2B1-442D-9CBD-8A1464D3E6E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245752"/>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CAB6BA48-C576-4AB2-9A24-1E8ACFEB48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245752"/>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E69AE6C5-404F-4483-80B5-4BB89071F6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255382"/>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07C9ABF3-364D-4B05-B1AC-45F19ABC667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255382"/>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3331BE55-433D-4064-9018-15CB3EB4945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255382"/>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85FB42E2-C04C-406A-9C42-BFD1353D81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255382"/>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35C251DF-BDC0-4792-A5BF-A9784897F89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255382"/>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000CCF98-9696-433E-A86A-A8042BF7427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255382"/>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35A0494D-AA99-4BC0-9B5F-F8CC936B9A5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255382"/>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911FF04D-FD9F-4385-B9F6-C8ED010D62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255382"/>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6D672FD3-912A-43A3-B18F-CB7BD8CB52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26018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65F1E3E0-7F64-444D-9F82-B767F62F1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255382"/>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8972E115-29EF-4C3C-A9F6-C11553EDDD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276602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F830D34A-499E-4BED-9515-9E618F5FF2A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2766024"/>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6F823028-3F9E-4579-80BE-7C2FD3AC1EF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2771102"/>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8A39DBCF-79B6-46F1-BA2D-BC734735BA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276115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472DCCA0-3E75-4BD3-8E28-1B8BB3FE7FD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276115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E7022EC9-D5CA-4555-9A0C-1F7C6451AA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277078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83B73B20-8529-436D-AB02-7A70B0FE730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277078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AE6254E4-123A-4C8C-ADE3-76F8EA0219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277078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C21A9368-B660-4193-9C4D-92AFA465F8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277078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A77C2814-0167-46AC-9CA3-13C4D74299C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277078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FDAEEB02-259A-40B5-9152-FABFA33CA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277078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F085480D-9388-4C5E-A9D2-8CC6C3725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277078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D1CCE08D-2529-4179-9EE9-73D237646E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2770786"/>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F79F0092-BE86-4CC2-8BE5-C959CDF6308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2775584"/>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6B8EE440-167D-4DBC-8AAD-BA4FD7EFDFF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2770786"/>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4ACF0F31-33E5-42ED-93D1-C6A6711959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276156"/>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07BBB10-82FC-4B4F-A320-835F1E0BA09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276156"/>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49CC79E8-B8B6-4854-8800-057DEFEAE8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281234"/>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A8D817B9-3AFC-4B1E-96D0-FE2ACE8F7B1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271288"/>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EF2D7EC1-1DB3-417A-8565-76D5B63CD5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271288"/>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0FE1563B-91A6-4800-8F4B-9B984F990D6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280918"/>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30E863C-672E-4A60-86CC-664530ED21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280918"/>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95EDC8CC-3D7B-4211-A53A-789D0BE2167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280918"/>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57DC4CA2-6D36-44D3-AF95-FF12D0FBFF6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280918"/>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B5DC63E4-B692-4A69-94F7-67167D9355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280918"/>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63235B05-28DA-4F49-B42A-803016E515F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280918"/>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8146179F-D702-41FC-8DC8-9374E807E31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280918"/>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78C45658-CE45-472B-AEB8-AED5D4693AB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280918"/>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BB009BEC-3C01-4F05-9257-8ECBBE7A4B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285716"/>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E2E5AD3A-7DA9-42DB-A474-40F5E050B7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280918"/>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F45C37BE-064F-4228-B6D6-3678DA7761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3786878"/>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20158A8A-FF08-4C01-AF9A-485437E1FD3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3786878"/>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D1E550F4-3403-4C68-B4E0-8D77BA8974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3791956"/>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79985198-3286-422B-A3B5-FA68CAD9BFB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3782010"/>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03EE597F-2555-40E7-A848-5A85E04A99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3782010"/>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1BDC2150-3202-491B-9528-8670651AFCB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3791640"/>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1F97077A-9730-476C-9255-59DC730692D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3791640"/>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A8FF8D5D-FE35-4B94-9637-0B056BFA95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3791640"/>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0DA57AE2-D8CF-476F-BA73-9132B9BA759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3791640"/>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83F36AC1-593F-477D-BC10-3353CE3ED09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3791640"/>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5838F46A-E20E-4FD6-A942-FFCC165C5F4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3791640"/>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9A26E733-0447-4948-9D39-9ED5185987F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3791640"/>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56423882-8162-4C3B-ABA3-D879D0208C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3791640"/>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43C62F25-8965-4C7E-B610-829E0411D8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3796438"/>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8DF93A4F-30CB-4063-901B-4F64A112D43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3791640"/>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47BE9336-E1B9-4C36-91B3-B4BBCF4D148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301744"/>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F1CB38BF-CE53-48DA-923B-6E8E93E8BB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301744"/>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433C20D6-C3AD-488E-9347-B1100EEE6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306822"/>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AF83E0EA-2B51-4D95-AFAE-04A4F6AF1A3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296876"/>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64561C54-97BB-4F1B-8525-1B07B909B2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296876"/>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D3EC4E4B-0887-4487-BB17-5DD60174C75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306506"/>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5BA06FF6-F499-4A23-B9C3-75588F5D2C8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306506"/>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6F18440B-9515-4004-876C-BAA52ECB1F0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306506"/>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76598887-A6D8-4756-9B3B-CC4739DDE0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306506"/>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0B67700A-EC0D-47D5-9CD9-9455E074CE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306506"/>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4191FCC9-5843-42D0-A425-AFB868E7D6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306506"/>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45C9D8B6-C39E-4E4D-9FC6-60F6A95E9F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306506"/>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DA5BBE7-C404-4552-94C4-F3CF8B8883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306506"/>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D359EB29-47B5-474C-A00E-F5CE6C5DE0A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311304"/>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5DC2291-76B5-4341-A657-7733617490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306506"/>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5717A92-2A36-4B7C-9BC2-EC589575A7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4817200"/>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3AA27FAB-82BA-4BBC-B2FE-C0EA1F17D39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4817200"/>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1C6866D2-671D-4D8E-95B5-32729A56F39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4822278"/>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2988FCC8-2240-4545-AF9F-7FD2B2E457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4812332"/>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1A16CC45-6AD5-4D81-A413-3D91E83CA72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4812332"/>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08CB7411-58E7-4089-B83C-72DF4F6780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4821962"/>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CDABF165-E039-4507-9422-3BBD11F6A7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4821962"/>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B8D91189-3C94-4241-8B6D-125F4A2339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4821962"/>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3B72DC4-4361-4B28-8BD2-62F99D07569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4821962"/>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5366B896-C0CE-451A-9CD9-BA4AEC40F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4821962"/>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8C23A659-B1E7-4E53-B390-8D9565F542D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4821962"/>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07456863-49B1-4562-923C-2D053FA9D6E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4821962"/>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1458826A-76D4-4DC6-8972-659CA431546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4821962"/>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39A55280-C45D-4262-B754-DF5BF00CFD4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4826760"/>
              <a:ext cx="341513" cy="33340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B1998B11-4E01-42C7-8C52-23A35DD525F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4821962"/>
              <a:ext cx="341513" cy="33340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88146521-9A7E-4EC3-9698-29E23CC01B2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327532"/>
              <a:ext cx="341513" cy="33340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18937F11-A2DD-428C-9E3D-98BE5B9E6EB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327532"/>
              <a:ext cx="341513" cy="33340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C6FD79D7-CF93-4D45-A708-88F24B3A7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332610"/>
              <a:ext cx="341513" cy="33340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980217B8-64FA-424D-9441-CE159932A6C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322664"/>
              <a:ext cx="341513" cy="33340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6334E420-2F9F-464F-BE0C-2086D8B6394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322664"/>
              <a:ext cx="341513" cy="33340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A345283F-1D22-435F-812D-A11CC806C96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332294"/>
              <a:ext cx="341513" cy="33340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F6735713-3297-4705-A70F-22A37088EEC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332294"/>
              <a:ext cx="341513" cy="33340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36730C94-B4BD-40A1-8D2C-C86A9B1909D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332294"/>
              <a:ext cx="341513" cy="33340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D929E682-30D4-4B63-BE96-F0C65C1EF5F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332294"/>
              <a:ext cx="341513" cy="33340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1CCBCCC9-D151-41C3-81B1-3B61110993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332294"/>
              <a:ext cx="341513" cy="33340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AC5506B6-CA76-479C-959F-254EC4811A1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332294"/>
              <a:ext cx="341513" cy="33340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0A0CF8D2-6C67-4308-BDDE-C7383C41A4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332294"/>
              <a:ext cx="341513" cy="33340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DC59C61F-461F-4000-A881-FEF5092F181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332294"/>
              <a:ext cx="341513" cy="33340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FCEA40B1-51E6-489D-A730-82FD5354A58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337092"/>
              <a:ext cx="341513" cy="33340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4693FC16-C6F3-4EE6-BB32-B5B9B7D4525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332294"/>
              <a:ext cx="341513" cy="33340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9AA35223-91B7-4AE1-A10D-1276A99CE4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5838289"/>
              <a:ext cx="341513" cy="33340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75F2F6C7-F35B-47D4-B3F0-03A7EF87D0A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5838289"/>
              <a:ext cx="341513" cy="333408"/>
            </a:xfrm>
            <a:prstGeom prst="rect">
              <a:avLst/>
            </a:prstGeom>
          </p:spPr>
        </p:pic>
        <p:pic>
          <p:nvPicPr>
            <p:cNvPr id="418" name="Picture 417" descr="A close up of a logo&#10;&#10;Description generated with very high confidence">
              <a:extLst>
                <a:ext uri="{FF2B5EF4-FFF2-40B4-BE49-F238E27FC236}">
                  <a16:creationId xmlns:a16="http://schemas.microsoft.com/office/drawing/2014/main" id="{D9511ADF-36AC-41AA-8AF3-FF6C41EBD30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5843367"/>
              <a:ext cx="341513" cy="333408"/>
            </a:xfrm>
            <a:prstGeom prst="rect">
              <a:avLst/>
            </a:prstGeom>
          </p:spPr>
        </p:pic>
        <p:pic>
          <p:nvPicPr>
            <p:cNvPr id="419" name="Picture 418" descr="A close up of a logo&#10;&#10;Description generated with very high confidence">
              <a:extLst>
                <a:ext uri="{FF2B5EF4-FFF2-40B4-BE49-F238E27FC236}">
                  <a16:creationId xmlns:a16="http://schemas.microsoft.com/office/drawing/2014/main" id="{25FF9CCE-6722-48F6-8C6F-D9B0D6B745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5833421"/>
              <a:ext cx="341513" cy="333408"/>
            </a:xfrm>
            <a:prstGeom prst="rect">
              <a:avLst/>
            </a:prstGeom>
          </p:spPr>
        </p:pic>
        <p:pic>
          <p:nvPicPr>
            <p:cNvPr id="420" name="Picture 419" descr="A close up of a logo&#10;&#10;Description generated with very high confidence">
              <a:extLst>
                <a:ext uri="{FF2B5EF4-FFF2-40B4-BE49-F238E27FC236}">
                  <a16:creationId xmlns:a16="http://schemas.microsoft.com/office/drawing/2014/main" id="{375BB6FF-2168-43BE-9925-D95B6A67486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5833421"/>
              <a:ext cx="341513" cy="333408"/>
            </a:xfrm>
            <a:prstGeom prst="rect">
              <a:avLst/>
            </a:prstGeom>
          </p:spPr>
        </p:pic>
        <p:pic>
          <p:nvPicPr>
            <p:cNvPr id="421" name="Picture 420" descr="A close up of a logo&#10;&#10;Description generated with very high confidence">
              <a:extLst>
                <a:ext uri="{FF2B5EF4-FFF2-40B4-BE49-F238E27FC236}">
                  <a16:creationId xmlns:a16="http://schemas.microsoft.com/office/drawing/2014/main" id="{7D704D22-9616-41DC-AA02-95EEF226D18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5843051"/>
              <a:ext cx="341513" cy="333408"/>
            </a:xfrm>
            <a:prstGeom prst="rect">
              <a:avLst/>
            </a:prstGeom>
          </p:spPr>
        </p:pic>
        <p:pic>
          <p:nvPicPr>
            <p:cNvPr id="422" name="Picture 421" descr="A close up of a logo&#10;&#10;Description generated with very high confidence">
              <a:extLst>
                <a:ext uri="{FF2B5EF4-FFF2-40B4-BE49-F238E27FC236}">
                  <a16:creationId xmlns:a16="http://schemas.microsoft.com/office/drawing/2014/main" id="{E82FFB4C-EFF5-44D0-A0D1-F8DB48861C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5843051"/>
              <a:ext cx="341513" cy="333408"/>
            </a:xfrm>
            <a:prstGeom prst="rect">
              <a:avLst/>
            </a:prstGeom>
          </p:spPr>
        </p:pic>
        <p:pic>
          <p:nvPicPr>
            <p:cNvPr id="423" name="Picture 422" descr="A close up of a logo&#10;&#10;Description generated with very high confidence">
              <a:extLst>
                <a:ext uri="{FF2B5EF4-FFF2-40B4-BE49-F238E27FC236}">
                  <a16:creationId xmlns:a16="http://schemas.microsoft.com/office/drawing/2014/main" id="{5C450CC8-C399-41A5-A309-49C3ECA4698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5843051"/>
              <a:ext cx="341513" cy="333408"/>
            </a:xfrm>
            <a:prstGeom prst="rect">
              <a:avLst/>
            </a:prstGeom>
          </p:spPr>
        </p:pic>
        <p:pic>
          <p:nvPicPr>
            <p:cNvPr id="424" name="Picture 423" descr="A close up of a logo&#10;&#10;Description generated with very high confidence">
              <a:extLst>
                <a:ext uri="{FF2B5EF4-FFF2-40B4-BE49-F238E27FC236}">
                  <a16:creationId xmlns:a16="http://schemas.microsoft.com/office/drawing/2014/main" id="{01599F35-929B-40F3-BBA4-A543DB75630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5843051"/>
              <a:ext cx="341513" cy="333408"/>
            </a:xfrm>
            <a:prstGeom prst="rect">
              <a:avLst/>
            </a:prstGeom>
          </p:spPr>
        </p:pic>
        <p:pic>
          <p:nvPicPr>
            <p:cNvPr id="425" name="Picture 424" descr="A close up of a logo&#10;&#10;Description generated with very high confidence">
              <a:extLst>
                <a:ext uri="{FF2B5EF4-FFF2-40B4-BE49-F238E27FC236}">
                  <a16:creationId xmlns:a16="http://schemas.microsoft.com/office/drawing/2014/main" id="{F15B28F1-9DF6-47EC-932B-A7F9B1F126F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5843051"/>
              <a:ext cx="341513" cy="333408"/>
            </a:xfrm>
            <a:prstGeom prst="rect">
              <a:avLst/>
            </a:prstGeom>
          </p:spPr>
        </p:pic>
        <p:pic>
          <p:nvPicPr>
            <p:cNvPr id="426" name="Picture 425" descr="A close up of a logo&#10;&#10;Description generated with very high confidence">
              <a:extLst>
                <a:ext uri="{FF2B5EF4-FFF2-40B4-BE49-F238E27FC236}">
                  <a16:creationId xmlns:a16="http://schemas.microsoft.com/office/drawing/2014/main" id="{736F88AB-FDA4-4A10-BF77-66A97F7A881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5843051"/>
              <a:ext cx="341513" cy="333408"/>
            </a:xfrm>
            <a:prstGeom prst="rect">
              <a:avLst/>
            </a:prstGeom>
          </p:spPr>
        </p:pic>
        <p:pic>
          <p:nvPicPr>
            <p:cNvPr id="427" name="Picture 426" descr="A close up of a logo&#10;&#10;Description generated with very high confidence">
              <a:extLst>
                <a:ext uri="{FF2B5EF4-FFF2-40B4-BE49-F238E27FC236}">
                  <a16:creationId xmlns:a16="http://schemas.microsoft.com/office/drawing/2014/main" id="{7DE5D614-79DB-4AD2-9479-EF94E474D2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5843051"/>
              <a:ext cx="341513" cy="333408"/>
            </a:xfrm>
            <a:prstGeom prst="rect">
              <a:avLst/>
            </a:prstGeom>
          </p:spPr>
        </p:pic>
        <p:pic>
          <p:nvPicPr>
            <p:cNvPr id="428" name="Picture 427" descr="A close up of a logo&#10;&#10;Description generated with very high confidence">
              <a:extLst>
                <a:ext uri="{FF2B5EF4-FFF2-40B4-BE49-F238E27FC236}">
                  <a16:creationId xmlns:a16="http://schemas.microsoft.com/office/drawing/2014/main" id="{C6FEB241-B7C6-4A88-B384-20AE0E181FA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5843051"/>
              <a:ext cx="341513" cy="333408"/>
            </a:xfrm>
            <a:prstGeom prst="rect">
              <a:avLst/>
            </a:prstGeom>
          </p:spPr>
        </p:pic>
        <p:pic>
          <p:nvPicPr>
            <p:cNvPr id="429" name="Picture 428" descr="A close up of a logo&#10;&#10;Description generated with very high confidence">
              <a:extLst>
                <a:ext uri="{FF2B5EF4-FFF2-40B4-BE49-F238E27FC236}">
                  <a16:creationId xmlns:a16="http://schemas.microsoft.com/office/drawing/2014/main" id="{47E1E483-BFCA-4877-9447-AF5CFA2E7DF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5847849"/>
              <a:ext cx="341513" cy="333408"/>
            </a:xfrm>
            <a:prstGeom prst="rect">
              <a:avLst/>
            </a:prstGeom>
          </p:spPr>
        </p:pic>
        <p:pic>
          <p:nvPicPr>
            <p:cNvPr id="430" name="Picture 429" descr="A close up of a logo&#10;&#10;Description generated with very high confidence">
              <a:extLst>
                <a:ext uri="{FF2B5EF4-FFF2-40B4-BE49-F238E27FC236}">
                  <a16:creationId xmlns:a16="http://schemas.microsoft.com/office/drawing/2014/main" id="{4FBDAA62-7272-4601-B145-A818419290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5843051"/>
              <a:ext cx="341513" cy="333408"/>
            </a:xfrm>
            <a:prstGeom prst="rect">
              <a:avLst/>
            </a:prstGeom>
          </p:spPr>
        </p:pic>
        <p:pic>
          <p:nvPicPr>
            <p:cNvPr id="431" name="Picture 430" descr="A close up of a logo&#10;&#10;Description generated with very high confidence">
              <a:extLst>
                <a:ext uri="{FF2B5EF4-FFF2-40B4-BE49-F238E27FC236}">
                  <a16:creationId xmlns:a16="http://schemas.microsoft.com/office/drawing/2014/main" id="{39073DB3-67C7-40C9-AEEB-8850014203C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410865" y="6355931"/>
              <a:ext cx="341513" cy="333408"/>
            </a:xfrm>
            <a:prstGeom prst="rect">
              <a:avLst/>
            </a:prstGeom>
          </p:spPr>
        </p:pic>
        <p:pic>
          <p:nvPicPr>
            <p:cNvPr id="432" name="Picture 431" descr="A close up of a logo&#10;&#10;Description generated with very high confidence">
              <a:extLst>
                <a:ext uri="{FF2B5EF4-FFF2-40B4-BE49-F238E27FC236}">
                  <a16:creationId xmlns:a16="http://schemas.microsoft.com/office/drawing/2014/main" id="{2684D29F-3292-46B2-A2A0-19CC0DC923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872158" y="6355931"/>
              <a:ext cx="341513" cy="333408"/>
            </a:xfrm>
            <a:prstGeom prst="rect">
              <a:avLst/>
            </a:prstGeom>
          </p:spPr>
        </p:pic>
        <p:pic>
          <p:nvPicPr>
            <p:cNvPr id="433" name="Picture 432" descr="A close up of a logo&#10;&#10;Description generated with very high confidence">
              <a:extLst>
                <a:ext uri="{FF2B5EF4-FFF2-40B4-BE49-F238E27FC236}">
                  <a16:creationId xmlns:a16="http://schemas.microsoft.com/office/drawing/2014/main" id="{29DD81F2-B15D-4B01-B093-0AD4FBA263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718745" y="6361009"/>
              <a:ext cx="341513" cy="333408"/>
            </a:xfrm>
            <a:prstGeom prst="rect">
              <a:avLst/>
            </a:prstGeom>
          </p:spPr>
        </p:pic>
        <p:pic>
          <p:nvPicPr>
            <p:cNvPr id="434" name="Picture 433" descr="A close up of a logo&#10;&#10;Description generated with very high confidence">
              <a:extLst>
                <a:ext uri="{FF2B5EF4-FFF2-40B4-BE49-F238E27FC236}">
                  <a16:creationId xmlns:a16="http://schemas.microsoft.com/office/drawing/2014/main" id="{2BBA6B43-DA08-43DF-9C87-BFF672469F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0331251" y="6351063"/>
              <a:ext cx="341513" cy="333408"/>
            </a:xfrm>
            <a:prstGeom prst="rect">
              <a:avLst/>
            </a:prstGeom>
          </p:spPr>
        </p:pic>
        <p:pic>
          <p:nvPicPr>
            <p:cNvPr id="435" name="Picture 434" descr="A close up of a logo&#10;&#10;Description generated with very high confidence">
              <a:extLst>
                <a:ext uri="{FF2B5EF4-FFF2-40B4-BE49-F238E27FC236}">
                  <a16:creationId xmlns:a16="http://schemas.microsoft.com/office/drawing/2014/main" id="{42FB0169-5CD9-4B7E-919A-A8FAA3BF0E5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790344" y="6351063"/>
              <a:ext cx="341513" cy="333408"/>
            </a:xfrm>
            <a:prstGeom prst="rect">
              <a:avLst/>
            </a:prstGeom>
          </p:spPr>
        </p:pic>
        <p:pic>
          <p:nvPicPr>
            <p:cNvPr id="436" name="Picture 435" descr="A close up of a logo&#10;&#10;Description generated with very high confidence">
              <a:extLst>
                <a:ext uri="{FF2B5EF4-FFF2-40B4-BE49-F238E27FC236}">
                  <a16:creationId xmlns:a16="http://schemas.microsoft.com/office/drawing/2014/main" id="{917CE0FC-6327-4AA3-ACB6-CF8DFCAA84D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9253019" y="6360693"/>
              <a:ext cx="341513" cy="333408"/>
            </a:xfrm>
            <a:prstGeom prst="rect">
              <a:avLst/>
            </a:prstGeom>
          </p:spPr>
        </p:pic>
        <p:pic>
          <p:nvPicPr>
            <p:cNvPr id="437" name="Picture 436" descr="A close up of a logo&#10;&#10;Description generated with very high confidence">
              <a:extLst>
                <a:ext uri="{FF2B5EF4-FFF2-40B4-BE49-F238E27FC236}">
                  <a16:creationId xmlns:a16="http://schemas.microsoft.com/office/drawing/2014/main" id="{3CC9D0E1-3419-428B-8E67-353E6AF436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8180042" y="6360693"/>
              <a:ext cx="341513" cy="333408"/>
            </a:xfrm>
            <a:prstGeom prst="rect">
              <a:avLst/>
            </a:prstGeom>
          </p:spPr>
        </p:pic>
        <p:pic>
          <p:nvPicPr>
            <p:cNvPr id="438" name="Picture 437" descr="A close up of a logo&#10;&#10;Description generated with very high confidence">
              <a:extLst>
                <a:ext uri="{FF2B5EF4-FFF2-40B4-BE49-F238E27FC236}">
                  <a16:creationId xmlns:a16="http://schemas.microsoft.com/office/drawing/2014/main" id="{33B71944-5514-4958-B93A-0B118B9AD33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641335" y="6360693"/>
              <a:ext cx="341513" cy="333408"/>
            </a:xfrm>
            <a:prstGeom prst="rect">
              <a:avLst/>
            </a:prstGeom>
          </p:spPr>
        </p:pic>
        <p:pic>
          <p:nvPicPr>
            <p:cNvPr id="439" name="Picture 438" descr="A close up of a logo&#10;&#10;Description generated with very high confidence">
              <a:extLst>
                <a:ext uri="{FF2B5EF4-FFF2-40B4-BE49-F238E27FC236}">
                  <a16:creationId xmlns:a16="http://schemas.microsoft.com/office/drawing/2014/main" id="{D1623ADC-22E1-4D84-91EC-BE9C7BF81ED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7099905" y="6360693"/>
              <a:ext cx="341513" cy="333408"/>
            </a:xfrm>
            <a:prstGeom prst="rect">
              <a:avLst/>
            </a:prstGeom>
          </p:spPr>
        </p:pic>
        <p:pic>
          <p:nvPicPr>
            <p:cNvPr id="440" name="Picture 439" descr="A close up of a logo&#10;&#10;Description generated with very high confidence">
              <a:extLst>
                <a:ext uri="{FF2B5EF4-FFF2-40B4-BE49-F238E27FC236}">
                  <a16:creationId xmlns:a16="http://schemas.microsoft.com/office/drawing/2014/main" id="{B413886D-0EC9-4EC7-B5B1-E7CFFDA441D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567425" y="6360693"/>
              <a:ext cx="341513" cy="333408"/>
            </a:xfrm>
            <a:prstGeom prst="rect">
              <a:avLst/>
            </a:prstGeom>
          </p:spPr>
        </p:pic>
        <p:pic>
          <p:nvPicPr>
            <p:cNvPr id="441" name="Picture 440" descr="A close up of a logo&#10;&#10;Description generated with very high confidence">
              <a:extLst>
                <a:ext uri="{FF2B5EF4-FFF2-40B4-BE49-F238E27FC236}">
                  <a16:creationId xmlns:a16="http://schemas.microsoft.com/office/drawing/2014/main" id="{B7E1C1E3-D0C0-4176-93F8-3C81BB33667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6024934" y="6360693"/>
              <a:ext cx="341513" cy="333408"/>
            </a:xfrm>
            <a:prstGeom prst="rect">
              <a:avLst/>
            </a:prstGeom>
          </p:spPr>
        </p:pic>
        <p:pic>
          <p:nvPicPr>
            <p:cNvPr id="442" name="Picture 441" descr="A close up of a logo&#10;&#10;Description generated with very high confidence">
              <a:extLst>
                <a:ext uri="{FF2B5EF4-FFF2-40B4-BE49-F238E27FC236}">
                  <a16:creationId xmlns:a16="http://schemas.microsoft.com/office/drawing/2014/main" id="{61C72286-5C64-43C0-9EE3-F548BBC69F8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5484027" y="6360693"/>
              <a:ext cx="341513" cy="333408"/>
            </a:xfrm>
            <a:prstGeom prst="rect">
              <a:avLst/>
            </a:prstGeom>
          </p:spPr>
        </p:pic>
        <p:pic>
          <p:nvPicPr>
            <p:cNvPr id="443" name="Picture 442" descr="A close up of a logo&#10;&#10;Description generated with very high confidence">
              <a:extLst>
                <a:ext uri="{FF2B5EF4-FFF2-40B4-BE49-F238E27FC236}">
                  <a16:creationId xmlns:a16="http://schemas.microsoft.com/office/drawing/2014/main" id="{C418D9CE-1932-4D57-AA53-CE71C851B39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941536" y="6360693"/>
              <a:ext cx="341513" cy="333408"/>
            </a:xfrm>
            <a:prstGeom prst="rect">
              <a:avLst/>
            </a:prstGeom>
          </p:spPr>
        </p:pic>
        <p:pic>
          <p:nvPicPr>
            <p:cNvPr id="444" name="Picture 443" descr="A close up of a logo&#10;&#10;Description generated with very high confidence">
              <a:extLst>
                <a:ext uri="{FF2B5EF4-FFF2-40B4-BE49-F238E27FC236}">
                  <a16:creationId xmlns:a16="http://schemas.microsoft.com/office/drawing/2014/main" id="{58C2877F-ED68-4747-BB23-E7827A32288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4399045" y="6365491"/>
              <a:ext cx="341513" cy="333408"/>
            </a:xfrm>
            <a:prstGeom prst="rect">
              <a:avLst/>
            </a:prstGeom>
          </p:spPr>
        </p:pic>
        <p:pic>
          <p:nvPicPr>
            <p:cNvPr id="445" name="Picture 444" descr="A close up of a logo&#10;&#10;Description generated with very high confidence">
              <a:extLst>
                <a:ext uri="{FF2B5EF4-FFF2-40B4-BE49-F238E27FC236}">
                  <a16:creationId xmlns:a16="http://schemas.microsoft.com/office/drawing/2014/main" id="{ECE0ED51-BABD-46D1-9FD6-692EC34B31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 b="-18"/>
            <a:stretch/>
          </p:blipFill>
          <p:spPr>
            <a:xfrm>
              <a:off x="11949568" y="6360693"/>
              <a:ext cx="341513" cy="333408"/>
            </a:xfrm>
            <a:prstGeom prst="rect">
              <a:avLst/>
            </a:prstGeom>
          </p:spPr>
        </p:pic>
      </p:gr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494" y="437106"/>
            <a:ext cx="1335673" cy="190278"/>
          </a:xfrm>
          <a:prstGeom prst="rect">
            <a:avLst/>
          </a:prstGeom>
        </p:spPr>
      </p:pic>
      <p:sp>
        <p:nvSpPr>
          <p:cNvPr id="249" name="Rectangle 248">
            <a:extLst>
              <a:ext uri="{FF2B5EF4-FFF2-40B4-BE49-F238E27FC236}">
                <a16:creationId xmlns:a16="http://schemas.microsoft.com/office/drawing/2014/main" id="{E543FD11-D5F3-4B89-B3BE-891E43A9A5CC}"/>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chemeClr val="tx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446" name="Text Box 3">
            <a:extLst>
              <a:ext uri="{FF2B5EF4-FFF2-40B4-BE49-F238E27FC236}">
                <a16:creationId xmlns:a16="http://schemas.microsoft.com/office/drawing/2014/main" id="{1CF7302B-E8AB-489A-A52D-4804E1AE6113}"/>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spTree>
    <p:extLst>
      <p:ext uri="{BB962C8B-B14F-4D97-AF65-F5344CB8AC3E}">
        <p14:creationId xmlns:p14="http://schemas.microsoft.com/office/powerpoint/2010/main" val="89128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45167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6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76902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8239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9577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777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3477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4393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102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76232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7734364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5857548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65277076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81896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0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57068468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540736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16318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464920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316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48080130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6181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04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5718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3506028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483372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91986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51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123345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0269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545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5028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582098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7569063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7980" y="417878"/>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817382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0"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28823635"/>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02832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828547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0126814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235426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nchor="t"/>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860364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450668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094647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560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94176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69945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549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694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63287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4000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2575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6894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37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50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005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7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53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6740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9648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82427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7328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8596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4892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32050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36894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2324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2050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0525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681281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4054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4953646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318143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9567130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852685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844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54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596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3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94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006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0827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image" Target="../media/image32.emf"/><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theme" Target="../theme/theme10.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8" Type="http://schemas.openxmlformats.org/officeDocument/2006/relationships/slideLayout" Target="../slideLayouts/slideLayout21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34" Type="http://schemas.openxmlformats.org/officeDocument/2006/relationships/theme" Target="../theme/theme1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image" Target="../media/image55.png"/><Relationship Id="rId8" Type="http://schemas.openxmlformats.org/officeDocument/2006/relationships/slideLayout" Target="../slideLayouts/slideLayout2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22.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2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image" Target="../media/image32.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5" Type="http://schemas.openxmlformats.org/officeDocument/2006/relationships/theme" Target="../theme/theme5.xml"/><Relationship Id="rId4"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image" Target="../media/image2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32.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image" Target="../media/image22.png"/><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image" Target="../media/image21.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heme" Target="../theme/theme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image" Target="../media/image32.emf"/><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theme" Target="../theme/theme9.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138399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6" r:id="rId22"/>
    <p:sldLayoutId id="2147483779"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15427330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55994" y="1817560"/>
            <a:ext cx="11306469" cy="2233092"/>
          </a:xfrm>
          <a:prstGeom prst="rect">
            <a:avLst/>
          </a:prstGeom>
        </p:spPr>
        <p:txBody>
          <a:bodyPr vert="horz" wrap="square" lIns="0" tIns="91440" rIns="146304" bIns="91440" rtlCol="0">
            <a:spAutoFit/>
          </a:bodyPr>
          <a:lstStyle/>
          <a:p>
            <a:pPr lvl="0"/>
            <a:r>
              <a:rPr lang="en-US"/>
              <a:t>Second level header</a:t>
            </a:r>
          </a:p>
          <a:p>
            <a:pPr lvl="1"/>
            <a:r>
              <a:rPr lang="en-US"/>
              <a:t>Body text</a:t>
            </a:r>
          </a:p>
          <a:p>
            <a:pPr lvl="1"/>
            <a:endParaRPr lang="en-US"/>
          </a:p>
          <a:p>
            <a:pPr lvl="2"/>
            <a:r>
              <a:rPr lang="en-US"/>
              <a:t>Third level header</a:t>
            </a:r>
          </a:p>
          <a:p>
            <a:pPr lvl="3"/>
            <a:r>
              <a:rPr lang="en-US"/>
              <a:t>Body text</a:t>
            </a:r>
          </a:p>
          <a:p>
            <a:pPr lvl="3"/>
            <a:endParaRPr lang="en-US"/>
          </a:p>
          <a:p>
            <a:pPr lvl="4"/>
            <a:r>
              <a:rPr lang="en-US"/>
              <a:t>Fourth level header</a:t>
            </a:r>
          </a:p>
          <a:p>
            <a:pPr lvl="6"/>
            <a:r>
              <a:rPr lang="en-US"/>
              <a:t>Body text</a:t>
            </a:r>
          </a:p>
        </p:txBody>
      </p:sp>
      <p:pic>
        <p:nvPicPr>
          <p:cNvPr id="6" name="Picture 5" descr="A screenshot of a cell phone&#10;&#10;Description generated with high confidence">
            <a:extLst>
              <a:ext uri="{FF2B5EF4-FFF2-40B4-BE49-F238E27FC236}">
                <a16:creationId xmlns:a16="http://schemas.microsoft.com/office/drawing/2014/main" id="{45E52466-C2DB-4E9F-88D3-0E15145C5216}"/>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rot="5400000">
            <a:off x="9160082" y="3023049"/>
            <a:ext cx="6858001" cy="794166"/>
          </a:xfrm>
          <a:prstGeom prst="rect">
            <a:avLst/>
          </a:prstGeom>
        </p:spPr>
      </p:pic>
    </p:spTree>
    <p:extLst>
      <p:ext uri="{BB962C8B-B14F-4D97-AF65-F5344CB8AC3E}">
        <p14:creationId xmlns:p14="http://schemas.microsoft.com/office/powerpoint/2010/main" val="156964616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0" kern="1200" spc="0" baseline="0">
          <a:solidFill>
            <a:schemeClr val="tx1"/>
          </a:solidFill>
          <a:latin typeface="+mj-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4854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10799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754635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632">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4032">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1032">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77526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0" y="34592"/>
            <a:ext cx="309876"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3829" rtl="0" eaLnBrk="1" latinLnBrk="0" hangingPunct="1">
              <a:lnSpc>
                <a:spcPct val="90000"/>
              </a:lnSpc>
              <a:spcAft>
                <a:spcPts val="588"/>
              </a:spcAft>
              <a:defRPr lang="en-US" sz="196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579153460"/>
      </p:ext>
    </p:extLst>
  </p:cSld>
  <p:clrMap bg1="lt1" tx1="dk1" bg2="lt2" tx2="dk2" accent1="accent1" accent2="accent2" accent3="accent3" accent4="accent4" accent5="accent5" accent6="accent6" hlink="hlink" folHlink="folHlink"/>
  <p:sldLayoutIdLst>
    <p:sldLayoutId id="2147483797" r:id="rId1"/>
    <p:sldLayoutId id="2147483799" r:id="rId2"/>
    <p:sldLayoutId id="2147483800" r:id="rId3"/>
    <p:sldLayoutId id="2147483801" r:id="rId4"/>
  </p:sldLayoutIdLst>
  <p:transition>
    <p:fade/>
  </p:transition>
  <p:hf hdr="0" ftr="0" dt="0"/>
  <p:txStyles>
    <p:titleStyle>
      <a:lvl1pPr algn="l" defTabSz="913829" rtl="0" eaLnBrk="1" latinLnBrk="0" hangingPunct="1">
        <a:lnSpc>
          <a:spcPct val="90000"/>
        </a:lnSpc>
        <a:spcBef>
          <a:spcPct val="0"/>
        </a:spcBef>
        <a:buNone/>
        <a:defRPr lang="en-US" sz="4702"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3918"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5948"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2352"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59912"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96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3876"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7843"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303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9" rtl="0" eaLnBrk="1" latinLnBrk="0" hangingPunct="1">
        <a:defRPr sz="1764" kern="1200">
          <a:solidFill>
            <a:schemeClr val="tx1"/>
          </a:solidFill>
          <a:latin typeface="+mn-lt"/>
          <a:ea typeface="+mn-ea"/>
          <a:cs typeface="+mn-cs"/>
        </a:defRPr>
      </a:lvl1pPr>
      <a:lvl2pPr marL="456914" algn="l" defTabSz="913829" rtl="0" eaLnBrk="1" latinLnBrk="0" hangingPunct="1">
        <a:defRPr sz="1764" kern="1200">
          <a:solidFill>
            <a:schemeClr val="tx1"/>
          </a:solidFill>
          <a:latin typeface="+mn-lt"/>
          <a:ea typeface="+mn-ea"/>
          <a:cs typeface="+mn-cs"/>
        </a:defRPr>
      </a:lvl2pPr>
      <a:lvl3pPr marL="913829" algn="l" defTabSz="913829" rtl="0" eaLnBrk="1" latinLnBrk="0" hangingPunct="1">
        <a:defRPr sz="1764" kern="1200">
          <a:solidFill>
            <a:schemeClr val="tx1"/>
          </a:solidFill>
          <a:latin typeface="+mn-lt"/>
          <a:ea typeface="+mn-ea"/>
          <a:cs typeface="+mn-cs"/>
        </a:defRPr>
      </a:lvl3pPr>
      <a:lvl4pPr marL="1370744" algn="l" defTabSz="913829" rtl="0" eaLnBrk="1" latinLnBrk="0" hangingPunct="1">
        <a:defRPr sz="1764" kern="1200">
          <a:solidFill>
            <a:schemeClr val="tx1"/>
          </a:solidFill>
          <a:latin typeface="+mn-lt"/>
          <a:ea typeface="+mn-ea"/>
          <a:cs typeface="+mn-cs"/>
        </a:defRPr>
      </a:lvl4pPr>
      <a:lvl5pPr marL="1827659" algn="l" defTabSz="913829" rtl="0" eaLnBrk="1" latinLnBrk="0" hangingPunct="1">
        <a:defRPr sz="1764" kern="1200">
          <a:solidFill>
            <a:schemeClr val="tx1"/>
          </a:solidFill>
          <a:latin typeface="+mn-lt"/>
          <a:ea typeface="+mn-ea"/>
          <a:cs typeface="+mn-cs"/>
        </a:defRPr>
      </a:lvl5pPr>
      <a:lvl6pPr marL="2284574" algn="l" defTabSz="913829" rtl="0" eaLnBrk="1" latinLnBrk="0" hangingPunct="1">
        <a:defRPr sz="1764" kern="1200">
          <a:solidFill>
            <a:schemeClr val="tx1"/>
          </a:solidFill>
          <a:latin typeface="+mn-lt"/>
          <a:ea typeface="+mn-ea"/>
          <a:cs typeface="+mn-cs"/>
        </a:defRPr>
      </a:lvl6pPr>
      <a:lvl7pPr marL="2741488" algn="l" defTabSz="913829" rtl="0" eaLnBrk="1" latinLnBrk="0" hangingPunct="1">
        <a:defRPr sz="1764" kern="1200">
          <a:solidFill>
            <a:schemeClr val="tx1"/>
          </a:solidFill>
          <a:latin typeface="+mn-lt"/>
          <a:ea typeface="+mn-ea"/>
          <a:cs typeface="+mn-cs"/>
        </a:defRPr>
      </a:lvl7pPr>
      <a:lvl8pPr marL="3198403" algn="l" defTabSz="913829" rtl="0" eaLnBrk="1" latinLnBrk="0" hangingPunct="1">
        <a:defRPr sz="1764" kern="1200">
          <a:solidFill>
            <a:schemeClr val="tx1"/>
          </a:solidFill>
          <a:latin typeface="+mn-lt"/>
          <a:ea typeface="+mn-ea"/>
          <a:cs typeface="+mn-cs"/>
        </a:defRPr>
      </a:lvl8pPr>
      <a:lvl9pPr marL="3655319" algn="l" defTabSz="913829"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355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15776712"/>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10364770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6543834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Lst>
  <p:transition>
    <p:fade/>
  </p:transition>
  <p:hf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2.emf"/></Relationships>
</file>

<file path=ppt/slides/_rels/slide10.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png"/><Relationship Id="rId18" Type="http://schemas.openxmlformats.org/officeDocument/2006/relationships/image" Target="../media/image99.png"/><Relationship Id="rId3" Type="http://schemas.openxmlformats.org/officeDocument/2006/relationships/image" Target="../media/image84.png"/><Relationship Id="rId21" Type="http://schemas.openxmlformats.org/officeDocument/2006/relationships/image" Target="../media/image102.svg"/><Relationship Id="rId7" Type="http://schemas.openxmlformats.org/officeDocument/2006/relationships/image" Target="../media/image88.svg"/><Relationship Id="rId12" Type="http://schemas.openxmlformats.org/officeDocument/2006/relationships/image" Target="../media/image93.svg"/><Relationship Id="rId17" Type="http://schemas.openxmlformats.org/officeDocument/2006/relationships/image" Target="../media/image98.emf"/><Relationship Id="rId2" Type="http://schemas.openxmlformats.org/officeDocument/2006/relationships/notesSlide" Target="../notesSlides/notesSlide10.xml"/><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26.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emf"/><Relationship Id="rId15" Type="http://schemas.openxmlformats.org/officeDocument/2006/relationships/image" Target="../media/image96.png"/><Relationship Id="rId10" Type="http://schemas.openxmlformats.org/officeDocument/2006/relationships/image" Target="../media/image91.svg"/><Relationship Id="rId19" Type="http://schemas.openxmlformats.org/officeDocument/2006/relationships/image" Target="../media/image100.svg"/><Relationship Id="rId4" Type="http://schemas.openxmlformats.org/officeDocument/2006/relationships/image" Target="../media/image85.svg"/><Relationship Id="rId9" Type="http://schemas.openxmlformats.org/officeDocument/2006/relationships/image" Target="../media/image90.png"/><Relationship Id="rId14" Type="http://schemas.openxmlformats.org/officeDocument/2006/relationships/image" Target="../media/image95.svg"/></Relationships>
</file>

<file path=ppt/slides/_rels/slide1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104.png"/><Relationship Id="rId4" Type="http://schemas.openxmlformats.org/officeDocument/2006/relationships/hyperlink" Target="https://customers.microsoft.com/en-us/story/asos-retail-and-consumer-goods-azu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microsoft.com/office/2007/relationships/hdphoto" Target="../media/hdphoto2.wdp"/><Relationship Id="rId5" Type="http://schemas.openxmlformats.org/officeDocument/2006/relationships/image" Target="../media/image104.png"/><Relationship Id="rId4" Type="http://schemas.openxmlformats.org/officeDocument/2006/relationships/hyperlink" Target="https://customers.microsoft.com/en-us/story/asos-retail-and-consumer-goods-azure"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7.png"/><Relationship Id="rId12" Type="http://schemas.openxmlformats.org/officeDocument/2006/relationships/image" Target="../media/image109.svg"/><Relationship Id="rId17" Type="http://schemas.openxmlformats.org/officeDocument/2006/relationships/image" Target="../media/image114.svg"/><Relationship Id="rId2" Type="http://schemas.openxmlformats.org/officeDocument/2006/relationships/notesSlide" Target="../notesSlides/notesSlide13.xml"/><Relationship Id="rId16" Type="http://schemas.openxmlformats.org/officeDocument/2006/relationships/image" Target="../media/image113.png"/><Relationship Id="rId1" Type="http://schemas.openxmlformats.org/officeDocument/2006/relationships/slideLayout" Target="../slideLayouts/slideLayout26.xml"/><Relationship Id="rId6" Type="http://schemas.microsoft.com/office/2007/relationships/hdphoto" Target="../media/hdphoto4.wdp"/><Relationship Id="rId11" Type="http://schemas.openxmlformats.org/officeDocument/2006/relationships/image" Target="../media/image108.png"/><Relationship Id="rId5" Type="http://schemas.openxmlformats.org/officeDocument/2006/relationships/image" Target="../media/image106.png"/><Relationship Id="rId15" Type="http://schemas.openxmlformats.org/officeDocument/2006/relationships/image" Target="../media/image112.png"/><Relationship Id="rId10" Type="http://schemas.openxmlformats.org/officeDocument/2006/relationships/image" Target="../media/image100.svg"/><Relationship Id="rId19" Type="http://schemas.openxmlformats.org/officeDocument/2006/relationships/image" Target="../media/image116.svg"/><Relationship Id="rId4" Type="http://schemas.microsoft.com/office/2007/relationships/hdphoto" Target="../media/hdphoto3.wdp"/><Relationship Id="rId9" Type="http://schemas.openxmlformats.org/officeDocument/2006/relationships/image" Target="../media/image99.png"/><Relationship Id="rId14" Type="http://schemas.openxmlformats.org/officeDocument/2006/relationships/image" Target="../media/image111.svg"/></Relationships>
</file>

<file path=ppt/slides/_rels/slide14.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13" Type="http://schemas.openxmlformats.org/officeDocument/2006/relationships/image" Target="../media/image124.png"/><Relationship Id="rId18" Type="http://schemas.openxmlformats.org/officeDocument/2006/relationships/image" Target="../media/image87.png"/><Relationship Id="rId26" Type="http://schemas.openxmlformats.org/officeDocument/2006/relationships/image" Target="../media/image132.png"/><Relationship Id="rId3" Type="http://schemas.openxmlformats.org/officeDocument/2006/relationships/image" Target="../media/image94.png"/><Relationship Id="rId21" Type="http://schemas.openxmlformats.org/officeDocument/2006/relationships/image" Target="../media/image129.svg"/><Relationship Id="rId34" Type="http://schemas.openxmlformats.org/officeDocument/2006/relationships/image" Target="../media/image136.svg"/><Relationship Id="rId7" Type="http://schemas.openxmlformats.org/officeDocument/2006/relationships/image" Target="../media/image118.png"/><Relationship Id="rId12" Type="http://schemas.openxmlformats.org/officeDocument/2006/relationships/image" Target="../media/image123.svg"/><Relationship Id="rId17" Type="http://schemas.openxmlformats.org/officeDocument/2006/relationships/image" Target="../media/image127.svg"/><Relationship Id="rId25" Type="http://schemas.openxmlformats.org/officeDocument/2006/relationships/image" Target="../media/image131.svg"/><Relationship Id="rId33" Type="http://schemas.openxmlformats.org/officeDocument/2006/relationships/image" Target="../media/image135.png"/><Relationship Id="rId2" Type="http://schemas.openxmlformats.org/officeDocument/2006/relationships/notesSlide" Target="../notesSlides/notesSlide16.xml"/><Relationship Id="rId16" Type="http://schemas.openxmlformats.org/officeDocument/2006/relationships/image" Target="../media/image90.png"/><Relationship Id="rId20" Type="http://schemas.openxmlformats.org/officeDocument/2006/relationships/image" Target="../media/image128.png"/><Relationship Id="rId29" Type="http://schemas.openxmlformats.org/officeDocument/2006/relationships/image" Target="../media/image86.emf"/><Relationship Id="rId1" Type="http://schemas.openxmlformats.org/officeDocument/2006/relationships/slideLayout" Target="../slideLayouts/slideLayout26.xml"/><Relationship Id="rId6" Type="http://schemas.openxmlformats.org/officeDocument/2006/relationships/image" Target="../media/image100.svg"/><Relationship Id="rId11" Type="http://schemas.openxmlformats.org/officeDocument/2006/relationships/image" Target="../media/image122.png"/><Relationship Id="rId24" Type="http://schemas.openxmlformats.org/officeDocument/2006/relationships/image" Target="../media/image130.png"/><Relationship Id="rId32" Type="http://schemas.openxmlformats.org/officeDocument/2006/relationships/image" Target="../media/image102.svg"/><Relationship Id="rId5" Type="http://schemas.openxmlformats.org/officeDocument/2006/relationships/image" Target="../media/image99.png"/><Relationship Id="rId15" Type="http://schemas.openxmlformats.org/officeDocument/2006/relationships/image" Target="../media/image126.png"/><Relationship Id="rId23" Type="http://schemas.openxmlformats.org/officeDocument/2006/relationships/image" Target="../media/image93.svg"/><Relationship Id="rId28" Type="http://schemas.openxmlformats.org/officeDocument/2006/relationships/image" Target="../media/image134.png"/><Relationship Id="rId10" Type="http://schemas.openxmlformats.org/officeDocument/2006/relationships/image" Target="../media/image121.svg"/><Relationship Id="rId19" Type="http://schemas.openxmlformats.org/officeDocument/2006/relationships/image" Target="../media/image88.svg"/><Relationship Id="rId31" Type="http://schemas.openxmlformats.org/officeDocument/2006/relationships/image" Target="../media/image101.png"/><Relationship Id="rId4" Type="http://schemas.openxmlformats.org/officeDocument/2006/relationships/image" Target="../media/image95.svg"/><Relationship Id="rId9" Type="http://schemas.openxmlformats.org/officeDocument/2006/relationships/image" Target="../media/image120.png"/><Relationship Id="rId14" Type="http://schemas.openxmlformats.org/officeDocument/2006/relationships/image" Target="../media/image125.svg"/><Relationship Id="rId22" Type="http://schemas.openxmlformats.org/officeDocument/2006/relationships/image" Target="../media/image92.png"/><Relationship Id="rId27" Type="http://schemas.openxmlformats.org/officeDocument/2006/relationships/image" Target="../media/image133.svg"/><Relationship Id="rId30" Type="http://schemas.openxmlformats.org/officeDocument/2006/relationships/image" Target="../media/image98.emf"/><Relationship Id="rId8" Type="http://schemas.openxmlformats.org/officeDocument/2006/relationships/image" Target="../media/image119.svg"/></Relationships>
</file>

<file path=ppt/slides/_rels/slide17.xml.rels><?xml version="1.0" encoding="UTF-8" standalone="yes"?>
<Relationships xmlns="http://schemas.openxmlformats.org/package/2006/relationships"><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9" Type="http://schemas.openxmlformats.org/officeDocument/2006/relationships/image" Target="../media/image173.png"/><Relationship Id="rId21" Type="http://schemas.openxmlformats.org/officeDocument/2006/relationships/image" Target="../media/image155.png"/><Relationship Id="rId34" Type="http://schemas.openxmlformats.org/officeDocument/2006/relationships/image" Target="../media/image168.png"/><Relationship Id="rId42" Type="http://schemas.openxmlformats.org/officeDocument/2006/relationships/image" Target="../media/image176.png"/><Relationship Id="rId47" Type="http://schemas.openxmlformats.org/officeDocument/2006/relationships/image" Target="../media/image181.tiff"/><Relationship Id="rId50" Type="http://schemas.openxmlformats.org/officeDocument/2006/relationships/image" Target="../media/image184.svg"/><Relationship Id="rId55" Type="http://schemas.openxmlformats.org/officeDocument/2006/relationships/image" Target="../media/image189.png"/><Relationship Id="rId7" Type="http://schemas.openxmlformats.org/officeDocument/2006/relationships/image" Target="../media/image141.jpeg"/><Relationship Id="rId2" Type="http://schemas.openxmlformats.org/officeDocument/2006/relationships/notesSlide" Target="../notesSlides/notesSlide17.xml"/><Relationship Id="rId16" Type="http://schemas.openxmlformats.org/officeDocument/2006/relationships/image" Target="../media/image150.jpeg"/><Relationship Id="rId29" Type="http://schemas.openxmlformats.org/officeDocument/2006/relationships/image" Target="../media/image163.png"/><Relationship Id="rId11" Type="http://schemas.openxmlformats.org/officeDocument/2006/relationships/image" Target="../media/image145.png"/><Relationship Id="rId24" Type="http://schemas.openxmlformats.org/officeDocument/2006/relationships/image" Target="../media/image158.gif"/><Relationship Id="rId32" Type="http://schemas.openxmlformats.org/officeDocument/2006/relationships/image" Target="../media/image166.png"/><Relationship Id="rId37" Type="http://schemas.openxmlformats.org/officeDocument/2006/relationships/image" Target="../media/image171.png"/><Relationship Id="rId40" Type="http://schemas.openxmlformats.org/officeDocument/2006/relationships/image" Target="../media/image174.png"/><Relationship Id="rId45" Type="http://schemas.openxmlformats.org/officeDocument/2006/relationships/image" Target="../media/image179.png"/><Relationship Id="rId53" Type="http://schemas.openxmlformats.org/officeDocument/2006/relationships/image" Target="../media/image187.png"/><Relationship Id="rId58" Type="http://schemas.openxmlformats.org/officeDocument/2006/relationships/image" Target="../media/image192.png"/><Relationship Id="rId5" Type="http://schemas.openxmlformats.org/officeDocument/2006/relationships/image" Target="../media/image139.png"/><Relationship Id="rId61" Type="http://schemas.openxmlformats.org/officeDocument/2006/relationships/image" Target="../media/image195.png"/><Relationship Id="rId19" Type="http://schemas.openxmlformats.org/officeDocument/2006/relationships/image" Target="../media/image15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 Id="rId30" Type="http://schemas.openxmlformats.org/officeDocument/2006/relationships/image" Target="../media/image164.png"/><Relationship Id="rId35" Type="http://schemas.openxmlformats.org/officeDocument/2006/relationships/image" Target="../media/image169.png"/><Relationship Id="rId43" Type="http://schemas.openxmlformats.org/officeDocument/2006/relationships/image" Target="../media/image177.png"/><Relationship Id="rId48" Type="http://schemas.openxmlformats.org/officeDocument/2006/relationships/image" Target="../media/image182.png"/><Relationship Id="rId56" Type="http://schemas.openxmlformats.org/officeDocument/2006/relationships/image" Target="../media/image190.png"/><Relationship Id="rId8" Type="http://schemas.openxmlformats.org/officeDocument/2006/relationships/image" Target="../media/image142.png"/><Relationship Id="rId51" Type="http://schemas.openxmlformats.org/officeDocument/2006/relationships/image" Target="../media/image185.png"/><Relationship Id="rId3" Type="http://schemas.openxmlformats.org/officeDocument/2006/relationships/image" Target="../media/image137.jpe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33" Type="http://schemas.openxmlformats.org/officeDocument/2006/relationships/image" Target="../media/image167.png"/><Relationship Id="rId38" Type="http://schemas.openxmlformats.org/officeDocument/2006/relationships/image" Target="../media/image172.png"/><Relationship Id="rId46" Type="http://schemas.openxmlformats.org/officeDocument/2006/relationships/image" Target="../media/image180.png"/><Relationship Id="rId59" Type="http://schemas.openxmlformats.org/officeDocument/2006/relationships/image" Target="../media/image193.jpeg"/><Relationship Id="rId20" Type="http://schemas.openxmlformats.org/officeDocument/2006/relationships/image" Target="../media/image154.png"/><Relationship Id="rId41" Type="http://schemas.openxmlformats.org/officeDocument/2006/relationships/image" Target="../media/image175.png"/><Relationship Id="rId54" Type="http://schemas.openxmlformats.org/officeDocument/2006/relationships/image" Target="../media/image188.jpeg"/><Relationship Id="rId1" Type="http://schemas.openxmlformats.org/officeDocument/2006/relationships/slideLayout" Target="../slideLayouts/slideLayout26.xml"/><Relationship Id="rId6" Type="http://schemas.openxmlformats.org/officeDocument/2006/relationships/image" Target="../media/image140.png"/><Relationship Id="rId15" Type="http://schemas.openxmlformats.org/officeDocument/2006/relationships/image" Target="../media/image149.png"/><Relationship Id="rId23" Type="http://schemas.openxmlformats.org/officeDocument/2006/relationships/image" Target="../media/image157.jpeg"/><Relationship Id="rId28" Type="http://schemas.openxmlformats.org/officeDocument/2006/relationships/image" Target="../media/image162.png"/><Relationship Id="rId36" Type="http://schemas.openxmlformats.org/officeDocument/2006/relationships/image" Target="../media/image170.png"/><Relationship Id="rId49" Type="http://schemas.openxmlformats.org/officeDocument/2006/relationships/image" Target="../media/image183.png"/><Relationship Id="rId57" Type="http://schemas.openxmlformats.org/officeDocument/2006/relationships/image" Target="../media/image191.png"/><Relationship Id="rId10" Type="http://schemas.openxmlformats.org/officeDocument/2006/relationships/image" Target="../media/image144.png"/><Relationship Id="rId31" Type="http://schemas.openxmlformats.org/officeDocument/2006/relationships/image" Target="../media/image165.png"/><Relationship Id="rId44" Type="http://schemas.openxmlformats.org/officeDocument/2006/relationships/image" Target="../media/image178.png"/><Relationship Id="rId52" Type="http://schemas.openxmlformats.org/officeDocument/2006/relationships/image" Target="../media/image186.png"/><Relationship Id="rId60" Type="http://schemas.openxmlformats.org/officeDocument/2006/relationships/image" Target="../media/image194.png"/><Relationship Id="rId4" Type="http://schemas.openxmlformats.org/officeDocument/2006/relationships/image" Target="../media/image138.png"/><Relationship Id="rId9" Type="http://schemas.openxmlformats.org/officeDocument/2006/relationships/image" Target="../media/image143.png"/></Relationships>
</file>

<file path=ppt/slides/_rels/slide18.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203.png"/><Relationship Id="rId18" Type="http://schemas.openxmlformats.org/officeDocument/2006/relationships/image" Target="../media/image208.png"/><Relationship Id="rId3" Type="http://schemas.openxmlformats.org/officeDocument/2006/relationships/image" Target="../media/image197.png"/><Relationship Id="rId7" Type="http://schemas.openxmlformats.org/officeDocument/2006/relationships/image" Target="../media/image99.png"/><Relationship Id="rId12" Type="http://schemas.openxmlformats.org/officeDocument/2006/relationships/image" Target="../media/image202.svg"/><Relationship Id="rId17" Type="http://schemas.openxmlformats.org/officeDocument/2006/relationships/image" Target="../media/image207.svg"/><Relationship Id="rId2" Type="http://schemas.openxmlformats.org/officeDocument/2006/relationships/notesSlide" Target="../notesSlides/notesSlide19.xml"/><Relationship Id="rId16" Type="http://schemas.openxmlformats.org/officeDocument/2006/relationships/image" Target="../media/image206.png"/><Relationship Id="rId20" Type="http://schemas.openxmlformats.org/officeDocument/2006/relationships/image" Target="../media/image210.svg"/><Relationship Id="rId1" Type="http://schemas.openxmlformats.org/officeDocument/2006/relationships/slideLayout" Target="../slideLayouts/slideLayout26.xml"/><Relationship Id="rId6" Type="http://schemas.openxmlformats.org/officeDocument/2006/relationships/image" Target="../media/image200.png"/><Relationship Id="rId11" Type="http://schemas.openxmlformats.org/officeDocument/2006/relationships/image" Target="../media/image201.png"/><Relationship Id="rId5" Type="http://schemas.openxmlformats.org/officeDocument/2006/relationships/image" Target="../media/image199.png"/><Relationship Id="rId15" Type="http://schemas.openxmlformats.org/officeDocument/2006/relationships/image" Target="../media/image205.svg"/><Relationship Id="rId10" Type="http://schemas.openxmlformats.org/officeDocument/2006/relationships/image" Target="../media/image133.svg"/><Relationship Id="rId19" Type="http://schemas.openxmlformats.org/officeDocument/2006/relationships/image" Target="../media/image209.png"/><Relationship Id="rId4" Type="http://schemas.openxmlformats.org/officeDocument/2006/relationships/image" Target="../media/image198.png"/><Relationship Id="rId9" Type="http://schemas.openxmlformats.org/officeDocument/2006/relationships/image" Target="../media/image132.png"/><Relationship Id="rId14" Type="http://schemas.openxmlformats.org/officeDocument/2006/relationships/image" Target="../media/image204.png"/></Relationships>
</file>

<file path=ppt/slides/_rels/slide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86.emf"/><Relationship Id="rId1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3.png"/><Relationship Id="rId12" Type="http://schemas.openxmlformats.org/officeDocument/2006/relationships/image" Target="../media/image134.png"/><Relationship Id="rId17" Type="http://schemas.openxmlformats.org/officeDocument/2006/relationships/image" Target="../media/image202.svg"/><Relationship Id="rId2" Type="http://schemas.openxmlformats.org/officeDocument/2006/relationships/notesSlide" Target="../notesSlides/notesSlide20.xml"/><Relationship Id="rId16" Type="http://schemas.openxmlformats.org/officeDocument/2006/relationships/image" Target="../media/image201.png"/><Relationship Id="rId1" Type="http://schemas.openxmlformats.org/officeDocument/2006/relationships/slideLayout" Target="../slideLayouts/slideLayout26.xml"/><Relationship Id="rId6" Type="http://schemas.openxmlformats.org/officeDocument/2006/relationships/image" Target="../media/image116.svg"/><Relationship Id="rId11" Type="http://schemas.openxmlformats.org/officeDocument/2006/relationships/image" Target="../media/image93.svg"/><Relationship Id="rId5" Type="http://schemas.openxmlformats.org/officeDocument/2006/relationships/image" Target="../media/image115.png"/><Relationship Id="rId15" Type="http://schemas.openxmlformats.org/officeDocument/2006/relationships/image" Target="../media/image215.svg"/><Relationship Id="rId10" Type="http://schemas.openxmlformats.org/officeDocument/2006/relationships/image" Target="../media/image92.png"/><Relationship Id="rId4" Type="http://schemas.openxmlformats.org/officeDocument/2006/relationships/image" Target="../media/image212.png"/><Relationship Id="rId9" Type="http://schemas.openxmlformats.org/officeDocument/2006/relationships/image" Target="../media/image88.svg"/><Relationship Id="rId14" Type="http://schemas.openxmlformats.org/officeDocument/2006/relationships/image" Target="../media/image214.png"/></Relationships>
</file>

<file path=ppt/slides/_rels/slide21.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217.png"/><Relationship Id="rId7"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220.png"/><Relationship Id="rId11" Type="http://schemas.openxmlformats.org/officeDocument/2006/relationships/image" Target="../media/image86.emf"/><Relationship Id="rId5" Type="http://schemas.openxmlformats.org/officeDocument/2006/relationships/image" Target="../media/image219.png"/><Relationship Id="rId10" Type="http://schemas.openxmlformats.org/officeDocument/2006/relationships/image" Target="../media/image93.svg"/><Relationship Id="rId4" Type="http://schemas.openxmlformats.org/officeDocument/2006/relationships/image" Target="../media/image218.png"/><Relationship Id="rId9" Type="http://schemas.openxmlformats.org/officeDocument/2006/relationships/image" Target="../media/image92.png"/></Relationships>
</file>

<file path=ppt/slides/_rels/slide22.xml.rels><?xml version="1.0" encoding="UTF-8" standalone="yes"?>
<Relationships xmlns="http://schemas.openxmlformats.org/package/2006/relationships"><Relationship Id="rId8" Type="http://schemas.openxmlformats.org/officeDocument/2006/relationships/image" Target="../media/image202.svg"/><Relationship Id="rId13" Type="http://schemas.openxmlformats.org/officeDocument/2006/relationships/image" Target="../media/image225.png"/><Relationship Id="rId3" Type="http://schemas.openxmlformats.org/officeDocument/2006/relationships/image" Target="../media/image221.jpeg"/><Relationship Id="rId7" Type="http://schemas.openxmlformats.org/officeDocument/2006/relationships/image" Target="../media/image201.png"/><Relationship Id="rId12" Type="http://schemas.openxmlformats.org/officeDocument/2006/relationships/image" Target="../media/image119.svg"/><Relationship Id="rId2" Type="http://schemas.openxmlformats.org/officeDocument/2006/relationships/notesSlide" Target="../notesSlides/notesSlide22.xml"/><Relationship Id="rId16" Type="http://schemas.openxmlformats.org/officeDocument/2006/relationships/image" Target="../media/image133.svg"/><Relationship Id="rId1" Type="http://schemas.openxmlformats.org/officeDocument/2006/relationships/slideLayout" Target="../slideLayouts/slideLayout26.xml"/><Relationship Id="rId6" Type="http://schemas.openxmlformats.org/officeDocument/2006/relationships/image" Target="../media/image224.svg"/><Relationship Id="rId11" Type="http://schemas.openxmlformats.org/officeDocument/2006/relationships/image" Target="../media/image118.png"/><Relationship Id="rId5" Type="http://schemas.openxmlformats.org/officeDocument/2006/relationships/image" Target="../media/image223.png"/><Relationship Id="rId15" Type="http://schemas.openxmlformats.org/officeDocument/2006/relationships/image" Target="../media/image132.png"/><Relationship Id="rId10" Type="http://schemas.openxmlformats.org/officeDocument/2006/relationships/image" Target="../media/image100.svg"/><Relationship Id="rId4" Type="http://schemas.openxmlformats.org/officeDocument/2006/relationships/image" Target="../media/image222.png"/><Relationship Id="rId9" Type="http://schemas.openxmlformats.org/officeDocument/2006/relationships/image" Target="../media/image99.png"/><Relationship Id="rId14" Type="http://schemas.openxmlformats.org/officeDocument/2006/relationships/image" Target="../media/image200.png"/></Relationships>
</file>

<file path=ppt/slides/_rels/slide23.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231.png"/><Relationship Id="rId18" Type="http://schemas.openxmlformats.org/officeDocument/2006/relationships/image" Target="../media/image110.png"/><Relationship Id="rId26" Type="http://schemas.openxmlformats.org/officeDocument/2006/relationships/image" Target="../media/image133.svg"/><Relationship Id="rId3" Type="http://schemas.openxmlformats.org/officeDocument/2006/relationships/image" Target="../media/image226.png"/><Relationship Id="rId21" Type="http://schemas.openxmlformats.org/officeDocument/2006/relationships/image" Target="../media/image234.svg"/><Relationship Id="rId7" Type="http://schemas.openxmlformats.org/officeDocument/2006/relationships/image" Target="../media/image99.png"/><Relationship Id="rId12" Type="http://schemas.openxmlformats.org/officeDocument/2006/relationships/image" Target="../media/image230.svg"/><Relationship Id="rId17" Type="http://schemas.openxmlformats.org/officeDocument/2006/relationships/image" Target="../media/image86.emf"/><Relationship Id="rId25" Type="http://schemas.openxmlformats.org/officeDocument/2006/relationships/image" Target="../media/image132.png"/><Relationship Id="rId2" Type="http://schemas.openxmlformats.org/officeDocument/2006/relationships/notesSlide" Target="../notesSlides/notesSlide23.xml"/><Relationship Id="rId16" Type="http://schemas.openxmlformats.org/officeDocument/2006/relationships/image" Target="../media/image88.svg"/><Relationship Id="rId20" Type="http://schemas.openxmlformats.org/officeDocument/2006/relationships/image" Target="../media/image233.png"/><Relationship Id="rId29" Type="http://schemas.openxmlformats.org/officeDocument/2006/relationships/image" Target="../media/image238.png"/><Relationship Id="rId1" Type="http://schemas.openxmlformats.org/officeDocument/2006/relationships/slideLayout" Target="../slideLayouts/slideLayout26.xml"/><Relationship Id="rId6" Type="http://schemas.openxmlformats.org/officeDocument/2006/relationships/image" Target="../media/image95.svg"/><Relationship Id="rId11" Type="http://schemas.openxmlformats.org/officeDocument/2006/relationships/image" Target="../media/image229.png"/><Relationship Id="rId24" Type="http://schemas.openxmlformats.org/officeDocument/2006/relationships/image" Target="../media/image202.svg"/><Relationship Id="rId5" Type="http://schemas.openxmlformats.org/officeDocument/2006/relationships/image" Target="../media/image94.png"/><Relationship Id="rId15" Type="http://schemas.openxmlformats.org/officeDocument/2006/relationships/image" Target="../media/image87.png"/><Relationship Id="rId23" Type="http://schemas.openxmlformats.org/officeDocument/2006/relationships/image" Target="../media/image201.png"/><Relationship Id="rId28" Type="http://schemas.openxmlformats.org/officeDocument/2006/relationships/image" Target="../media/image237.png"/><Relationship Id="rId10" Type="http://schemas.openxmlformats.org/officeDocument/2006/relationships/image" Target="../media/image228.svg"/><Relationship Id="rId19" Type="http://schemas.openxmlformats.org/officeDocument/2006/relationships/image" Target="../media/image111.svg"/><Relationship Id="rId4" Type="http://schemas.openxmlformats.org/officeDocument/2006/relationships/image" Target="../media/image172.png"/><Relationship Id="rId9" Type="http://schemas.openxmlformats.org/officeDocument/2006/relationships/image" Target="../media/image227.png"/><Relationship Id="rId14" Type="http://schemas.openxmlformats.org/officeDocument/2006/relationships/image" Target="../media/image232.svg"/><Relationship Id="rId22" Type="http://schemas.openxmlformats.org/officeDocument/2006/relationships/image" Target="../media/image235.png"/><Relationship Id="rId27" Type="http://schemas.openxmlformats.org/officeDocument/2006/relationships/image" Target="../media/image236.png"/></Relationships>
</file>

<file path=ppt/slides/_rels/slide24.xml.rels><?xml version="1.0" encoding="UTF-8" standalone="yes"?>
<Relationships xmlns="http://schemas.openxmlformats.org/package/2006/relationships"><Relationship Id="rId8" Type="http://schemas.openxmlformats.org/officeDocument/2006/relationships/image" Target="../media/image243.png"/><Relationship Id="rId13" Type="http://schemas.openxmlformats.org/officeDocument/2006/relationships/image" Target="../media/image100.svg"/><Relationship Id="rId3" Type="http://schemas.openxmlformats.org/officeDocument/2006/relationships/image" Target="../media/image197.png"/><Relationship Id="rId7" Type="http://schemas.openxmlformats.org/officeDocument/2006/relationships/image" Target="../media/image242.png"/><Relationship Id="rId12" Type="http://schemas.openxmlformats.org/officeDocument/2006/relationships/image" Target="../media/image99.png"/><Relationship Id="rId2" Type="http://schemas.openxmlformats.org/officeDocument/2006/relationships/notesSlide" Target="../notesSlides/notesSlide24.xml"/><Relationship Id="rId16" Type="http://schemas.openxmlformats.org/officeDocument/2006/relationships/image" Target="../media/image247.png"/><Relationship Id="rId1" Type="http://schemas.openxmlformats.org/officeDocument/2006/relationships/slideLayout" Target="../slideLayouts/slideLayout26.xml"/><Relationship Id="rId6" Type="http://schemas.openxmlformats.org/officeDocument/2006/relationships/image" Target="../media/image241.png"/><Relationship Id="rId11" Type="http://schemas.openxmlformats.org/officeDocument/2006/relationships/image" Target="../media/image246.svg"/><Relationship Id="rId5" Type="http://schemas.openxmlformats.org/officeDocument/2006/relationships/image" Target="../media/image240.jpeg"/><Relationship Id="rId15" Type="http://schemas.openxmlformats.org/officeDocument/2006/relationships/image" Target="../media/image202.sv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svg"/><Relationship Id="rId14" Type="http://schemas.openxmlformats.org/officeDocument/2006/relationships/image" Target="../media/image201.png"/></Relationships>
</file>

<file path=ppt/slides/_rels/slide25.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48.png"/><Relationship Id="rId7" Type="http://schemas.openxmlformats.org/officeDocument/2006/relationships/image" Target="../media/image209.png"/><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202.svg"/><Relationship Id="rId4" Type="http://schemas.openxmlformats.org/officeDocument/2006/relationships/image" Target="../media/image249.png"/><Relationship Id="rId9" Type="http://schemas.openxmlformats.org/officeDocument/2006/relationships/image" Target="../media/image201.png"/></Relationships>
</file>

<file path=ppt/slides/_rels/slide26.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26.xml"/><Relationship Id="rId1" Type="http://schemas.openxmlformats.org/officeDocument/2006/relationships/slideLayout" Target="../slideLayouts/slideLayout45.xml"/><Relationship Id="rId6" Type="http://schemas.openxmlformats.org/officeDocument/2006/relationships/image" Target="../media/image252.jpeg"/><Relationship Id="rId5" Type="http://schemas.microsoft.com/office/2007/relationships/hdphoto" Target="../media/hdphoto6.wdp"/><Relationship Id="rId4" Type="http://schemas.openxmlformats.org/officeDocument/2006/relationships/image" Target="../media/image251.png"/></Relationships>
</file>

<file path=ppt/slides/_rels/slide27.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notesSlide" Target="../notesSlides/notesSlide27.xml"/><Relationship Id="rId1" Type="http://schemas.openxmlformats.org/officeDocument/2006/relationships/slideLayout" Target="../slideLayouts/slideLayout45.xml"/><Relationship Id="rId5" Type="http://schemas.openxmlformats.org/officeDocument/2006/relationships/image" Target="../media/image255.jpeg"/><Relationship Id="rId4" Type="http://schemas.openxmlformats.org/officeDocument/2006/relationships/image" Target="../media/image254.jpeg"/></Relationships>
</file>

<file path=ppt/slides/_rels/slide28.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notesSlide" Target="../notesSlides/notesSlide28.xml"/><Relationship Id="rId1" Type="http://schemas.openxmlformats.org/officeDocument/2006/relationships/slideLayout" Target="../slideLayouts/slideLayout45.xml"/><Relationship Id="rId5" Type="http://schemas.openxmlformats.org/officeDocument/2006/relationships/image" Target="../media/image258.jpeg"/><Relationship Id="rId4" Type="http://schemas.openxmlformats.org/officeDocument/2006/relationships/image" Target="../media/image257.jpe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259.png"/></Relationships>
</file>

<file path=ppt/slides/_rels/slide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67.sv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hyperlink" Target="https://nam06.safelinks.protection.outlook.com/?url=https%3A%2F%2Fwww.forrester.com%2Freport%2FThe%2BForrester%2BNew%2BWave%2BPublic%2BCloud%2BEnterprise%2BContainer%2BPlatforms%2BQ3%2B2019%2F-%2FE-RES144415&amp;data=02%7C01%7Cerehrlic%40microsoft.com%7Ce6b1a9588b264befdf0908d716197533%7C72f988bf86f141af91ab2d7cd011db47%7C1%7C0%7C637002170916567630&amp;sdata=UvB57%2Ba24esCJivM7VjOy5cyRW3kaUfwadIb89yG3Zs%3D&amp;reserved=0"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jpeg"/><Relationship Id="rId12"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jpeg"/><Relationship Id="rId9" Type="http://schemas.openxmlformats.org/officeDocument/2006/relationships/image" Target="../media/image74.png"/><Relationship Id="rId14" Type="http://schemas.openxmlformats.org/officeDocument/2006/relationships/image" Target="../media/image79.svg"/></Relationships>
</file>

<file path=ppt/slides/_rels/slide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65.jpeg"/><Relationship Id="rId7" Type="http://schemas.openxmlformats.org/officeDocument/2006/relationships/hyperlink" Target="https://customers.microsoft.com/en-us/story/siemens-healthineers-health-provider-azure"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80.png"/><Relationship Id="rId4" Type="http://schemas.openxmlformats.org/officeDocument/2006/relationships/hyperlink" Target="https://customers.microsoft.com/en-us/story/asos-retail-and-consumer-goods-azure" TargetMode="External"/><Relationship Id="rId9" Type="http://schemas.openxmlformats.org/officeDocument/2006/relationships/image" Target="../media/image82.png"/></Relationships>
</file>

<file path=ppt/slides/_rels/slide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81.png"/><Relationship Id="rId4" Type="http://schemas.openxmlformats.org/officeDocument/2006/relationships/hyperlink" Target="https://customers.microsoft.com/en-us/story/siemens-healthineers-health-provider-azu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81.png"/><Relationship Id="rId4" Type="http://schemas.openxmlformats.org/officeDocument/2006/relationships/hyperlink" Target="https://customers.microsoft.com/en-us/story/siemens-healthineers-health-provider-az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ody of water with a mountain in the background&#10;&#10;Description automatically generated">
            <a:extLst>
              <a:ext uri="{FF2B5EF4-FFF2-40B4-BE49-F238E27FC236}">
                <a16:creationId xmlns:a16="http://schemas.microsoft.com/office/drawing/2014/main" id="{2F044CB3-1D26-48D8-8A51-D2FCC1AABA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52506F42-89EB-40C6-B33D-0FB0AF28D6EC}"/>
              </a:ext>
            </a:extLst>
          </p:cNvPr>
          <p:cNvSpPr/>
          <p:nvPr/>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EB437B07-35DA-4CBE-8F4C-370014C2D958}"/>
              </a:ext>
            </a:extLst>
          </p:cNvPr>
          <p:cNvSpPr>
            <a:spLocks noGrp="1"/>
          </p:cNvSpPr>
          <p:nvPr>
            <p:ph type="title"/>
          </p:nvPr>
        </p:nvSpPr>
        <p:spPr/>
        <p:txBody>
          <a:bodyPr/>
          <a:lstStyle/>
          <a:p>
            <a:r>
              <a:rPr lang="en-US" sz="5400">
                <a:solidFill>
                  <a:schemeClr val="bg1"/>
                </a:solidFill>
                <a:latin typeface="Segoe UI Light" panose="020B0502040204020203" pitchFamily="34" charset="0"/>
                <a:cs typeface="Segoe UI Light" panose="020B0502040204020203" pitchFamily="34" charset="0"/>
              </a:rPr>
              <a:t>Cloud native technology journey </a:t>
            </a:r>
          </a:p>
        </p:txBody>
      </p:sp>
      <p:sp>
        <p:nvSpPr>
          <p:cNvPr id="3" name="Text Placeholder 2">
            <a:extLst>
              <a:ext uri="{FF2B5EF4-FFF2-40B4-BE49-F238E27FC236}">
                <a16:creationId xmlns:a16="http://schemas.microsoft.com/office/drawing/2014/main" id="{E2CD6E02-87B6-41F8-8C91-819B3242725A}"/>
              </a:ext>
            </a:extLst>
          </p:cNvPr>
          <p:cNvSpPr>
            <a:spLocks noGrp="1"/>
          </p:cNvSpPr>
          <p:nvPr>
            <p:ph type="body" sz="quarter" idx="15"/>
          </p:nvPr>
        </p:nvSpPr>
        <p:spPr>
          <a:xfrm>
            <a:off x="464841" y="4719422"/>
            <a:ext cx="9602819" cy="492443"/>
          </a:xfrm>
        </p:spPr>
        <p:txBody>
          <a:bodyPr/>
          <a:lstStyle/>
          <a:p>
            <a:endParaRPr lang="en-US" sz="2000">
              <a:solidFill>
                <a:schemeClr val="bg1"/>
              </a:solidFill>
            </a:endParaRPr>
          </a:p>
        </p:txBody>
      </p:sp>
      <p:sp>
        <p:nvSpPr>
          <p:cNvPr id="9" name="Freeform: Shape 8">
            <a:extLst>
              <a:ext uri="{FF2B5EF4-FFF2-40B4-BE49-F238E27FC236}">
                <a16:creationId xmlns:a16="http://schemas.microsoft.com/office/drawing/2014/main" id="{303AE409-6E33-4B24-A1F1-8ED3C9801CC1}"/>
              </a:ext>
            </a:extLst>
          </p:cNvPr>
          <p:cNvSpPr/>
          <p:nvPr/>
        </p:nvSpPr>
        <p:spPr bwMode="auto">
          <a:xfrm rot="10800000">
            <a:off x="4176632" y="4234843"/>
            <a:ext cx="3082249" cy="244028"/>
          </a:xfrm>
          <a:custGeom>
            <a:avLst/>
            <a:gdLst>
              <a:gd name="connsiteX0" fmla="*/ 0 w 3082249"/>
              <a:gd name="connsiteY0" fmla="*/ 244028 h 244028"/>
              <a:gd name="connsiteX1" fmla="*/ 3082249 w 3082249"/>
              <a:gd name="connsiteY1" fmla="*/ 0 h 244028"/>
            </a:gdLst>
            <a:ahLst/>
            <a:cxnLst>
              <a:cxn ang="0">
                <a:pos x="connsiteX0" y="connsiteY0"/>
              </a:cxn>
              <a:cxn ang="0">
                <a:pos x="connsiteX1" y="connsiteY1"/>
              </a:cxn>
            </a:cxnLst>
            <a:rect l="l" t="t" r="r" b="b"/>
            <a:pathLst>
              <a:path w="3082249" h="244028" extrusionOk="0">
                <a:moveTo>
                  <a:pt x="0" y="244028"/>
                </a:moveTo>
                <a:cubicBezTo>
                  <a:pt x="1297173" y="260344"/>
                  <a:pt x="2489996" y="163265"/>
                  <a:pt x="3082249" y="0"/>
                </a:cubicBezTo>
              </a:path>
            </a:pathLst>
          </a:custGeom>
          <a:noFill/>
          <a:ln w="57150" cap="rnd">
            <a:solidFill>
              <a:srgbClr val="50E6FF"/>
            </a:solidFill>
            <a:headEnd type="none" w="med" len="med"/>
            <a:tailEnd type="none" w="med" len="med"/>
            <a:extLst>
              <a:ext uri="{C807C97D-BFC1-408E-A445-0C87EB9F89A2}">
                <ask:lineSketchStyleProps xmlns:ask="http://schemas.microsoft.com/office/drawing/2018/sketchyshapes" sd="1219033472">
                  <a:custGeom>
                    <a:avLst/>
                    <a:gdLst>
                      <a:gd name="connsiteX0" fmla="*/ 0 w 3082249"/>
                      <a:gd name="connsiteY0" fmla="*/ 244028 h 244028"/>
                      <a:gd name="connsiteX1" fmla="*/ 3082249 w 3082249"/>
                      <a:gd name="connsiteY1" fmla="*/ 0 h 244028"/>
                      <a:gd name="connsiteX0" fmla="*/ 0 w 3082249"/>
                      <a:gd name="connsiteY0" fmla="*/ 244028 h 244028"/>
                      <a:gd name="connsiteX1" fmla="*/ 3082249 w 3082249"/>
                      <a:gd name="connsiteY1" fmla="*/ 0 h 244028"/>
                    </a:gdLst>
                    <a:ahLst/>
                    <a:cxnLst>
                      <a:cxn ang="0">
                        <a:pos x="connsiteX0" y="connsiteY0"/>
                      </a:cxn>
                      <a:cxn ang="0">
                        <a:pos x="connsiteX1" y="connsiteY1"/>
                      </a:cxn>
                    </a:cxnLst>
                    <a:rect l="l" t="t" r="r" b="b"/>
                    <a:pathLst>
                      <a:path w="3082249" h="244028" extrusionOk="0">
                        <a:moveTo>
                          <a:pt x="0" y="244028"/>
                        </a:moveTo>
                        <a:lnTo>
                          <a:pt x="3082249" y="0"/>
                        </a:lnTo>
                      </a:path>
                    </a:pathLst>
                  </a:cu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7EF6CF1-1706-4B1D-AF45-DADA1ACEBA4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8682" y="240270"/>
            <a:ext cx="2002500" cy="544000"/>
          </a:xfrm>
          <a:prstGeom prst="rect">
            <a:avLst/>
          </a:prstGeom>
        </p:spPr>
      </p:pic>
    </p:spTree>
    <p:extLst>
      <p:ext uri="{BB962C8B-B14F-4D97-AF65-F5344CB8AC3E}">
        <p14:creationId xmlns:p14="http://schemas.microsoft.com/office/powerpoint/2010/main" val="14850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3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C2B90239-F7A9-472A-982A-3D2C798E1CEF}"/>
              </a:ext>
            </a:extLst>
          </p:cNvPr>
          <p:cNvGrpSpPr/>
          <p:nvPr/>
        </p:nvGrpSpPr>
        <p:grpSpPr>
          <a:xfrm>
            <a:off x="2160904" y="1002007"/>
            <a:ext cx="7870193" cy="4853986"/>
            <a:chOff x="2160904" y="1269299"/>
            <a:chExt cx="7870193" cy="4853986"/>
          </a:xfrm>
        </p:grpSpPr>
        <p:grpSp>
          <p:nvGrpSpPr>
            <p:cNvPr id="2" name="Group 1">
              <a:extLst>
                <a:ext uri="{FF2B5EF4-FFF2-40B4-BE49-F238E27FC236}">
                  <a16:creationId xmlns:a16="http://schemas.microsoft.com/office/drawing/2014/main" id="{4FC6013E-D986-452A-8F81-1FF31CFD0E2C}"/>
                </a:ext>
              </a:extLst>
            </p:cNvPr>
            <p:cNvGrpSpPr/>
            <p:nvPr/>
          </p:nvGrpSpPr>
          <p:grpSpPr>
            <a:xfrm>
              <a:off x="6849312" y="2831831"/>
              <a:ext cx="947590" cy="961273"/>
              <a:chOff x="6849312" y="2831831"/>
              <a:chExt cx="947590" cy="961273"/>
            </a:xfrm>
          </p:grpSpPr>
          <p:sp>
            <p:nvSpPr>
              <p:cNvPr id="237" name="Freeform 172">
                <a:extLst>
                  <a:ext uri="{FF2B5EF4-FFF2-40B4-BE49-F238E27FC236}">
                    <a16:creationId xmlns:a16="http://schemas.microsoft.com/office/drawing/2014/main" id="{6BE580F4-40E9-4DF9-B237-82279B2F055D}"/>
                  </a:ext>
                </a:extLst>
              </p:cNvPr>
              <p:cNvSpPr>
                <a:spLocks noEditPoints="1"/>
              </p:cNvSpPr>
              <p:nvPr/>
            </p:nvSpPr>
            <p:spPr bwMode="auto">
              <a:xfrm>
                <a:off x="6993412" y="3355754"/>
                <a:ext cx="418208" cy="437350"/>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8" name="Freeform 172">
                <a:extLst>
                  <a:ext uri="{FF2B5EF4-FFF2-40B4-BE49-F238E27FC236}">
                    <a16:creationId xmlns:a16="http://schemas.microsoft.com/office/drawing/2014/main" id="{2AB761DD-5EB9-4B31-9897-E5F07FB28BBB}"/>
                  </a:ext>
                </a:extLst>
              </p:cNvPr>
              <p:cNvSpPr>
                <a:spLocks noEditPoints="1"/>
              </p:cNvSpPr>
              <p:nvPr/>
            </p:nvSpPr>
            <p:spPr bwMode="auto">
              <a:xfrm rot="21093905">
                <a:off x="7468437" y="3444495"/>
                <a:ext cx="315620" cy="30560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9" name="Freeform 172" descr="Channels, Microservices, Azure Services">
                <a:extLst>
                  <a:ext uri="{FF2B5EF4-FFF2-40B4-BE49-F238E27FC236}">
                    <a16:creationId xmlns:a16="http://schemas.microsoft.com/office/drawing/2014/main" id="{1A7DB20D-7F49-419F-B36F-A2C4B2D003B5}"/>
                  </a:ext>
                </a:extLst>
              </p:cNvPr>
              <p:cNvSpPr>
                <a:spLocks noEditPoints="1"/>
              </p:cNvSpPr>
              <p:nvPr/>
            </p:nvSpPr>
            <p:spPr bwMode="auto">
              <a:xfrm>
                <a:off x="7212593" y="2831831"/>
                <a:ext cx="584309" cy="584308"/>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41" name="Freeform 172">
                <a:extLst>
                  <a:ext uri="{FF2B5EF4-FFF2-40B4-BE49-F238E27FC236}">
                    <a16:creationId xmlns:a16="http://schemas.microsoft.com/office/drawing/2014/main" id="{88A63B55-1623-4631-B2BE-81587216D68B}"/>
                  </a:ext>
                </a:extLst>
              </p:cNvPr>
              <p:cNvSpPr>
                <a:spLocks noEditPoints="1"/>
              </p:cNvSpPr>
              <p:nvPr/>
            </p:nvSpPr>
            <p:spPr bwMode="auto">
              <a:xfrm rot="20514567">
                <a:off x="6849312" y="3034921"/>
                <a:ext cx="315620" cy="30560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58" name="Group 2057">
              <a:extLst>
                <a:ext uri="{FF2B5EF4-FFF2-40B4-BE49-F238E27FC236}">
                  <a16:creationId xmlns:a16="http://schemas.microsoft.com/office/drawing/2014/main" id="{921B9137-B90E-4C1B-B3C7-F86EA51924CD}"/>
                </a:ext>
              </a:extLst>
            </p:cNvPr>
            <p:cNvGrpSpPr/>
            <p:nvPr/>
          </p:nvGrpSpPr>
          <p:grpSpPr>
            <a:xfrm>
              <a:off x="2160904" y="1269299"/>
              <a:ext cx="7870193" cy="4853986"/>
              <a:chOff x="2160904" y="1269299"/>
              <a:chExt cx="7870193" cy="4853986"/>
            </a:xfrm>
          </p:grpSpPr>
          <p:cxnSp>
            <p:nvCxnSpPr>
              <p:cNvPr id="106" name="Straight Arrow Connector 105">
                <a:extLst>
                  <a:ext uri="{FF2B5EF4-FFF2-40B4-BE49-F238E27FC236}">
                    <a16:creationId xmlns:a16="http://schemas.microsoft.com/office/drawing/2014/main" id="{D00CF28A-86EF-4E92-9F96-5E6A52944833}"/>
                  </a:ext>
                </a:extLst>
              </p:cNvPr>
              <p:cNvCxnSpPr>
                <a:cxnSpLocks/>
              </p:cNvCxnSpPr>
              <p:nvPr/>
            </p:nvCxnSpPr>
            <p:spPr>
              <a:xfrm>
                <a:off x="2935380" y="2191274"/>
                <a:ext cx="765478" cy="0"/>
              </a:xfrm>
              <a:prstGeom prst="straightConnector1">
                <a:avLst/>
              </a:prstGeom>
              <a:noFill/>
              <a:ln w="12700" cap="flat" cmpd="sng" algn="ctr">
                <a:solidFill>
                  <a:schemeClr val="bg1"/>
                </a:solidFill>
                <a:prstDash val="solid"/>
                <a:headEnd type="none" w="lg" len="med"/>
                <a:tailEnd type="none" w="lg" len="sm"/>
              </a:ln>
              <a:effectLst/>
            </p:spPr>
          </p:cxnSp>
          <p:grpSp>
            <p:nvGrpSpPr>
              <p:cNvPr id="225" name="Group 224">
                <a:extLst>
                  <a:ext uri="{FF2B5EF4-FFF2-40B4-BE49-F238E27FC236}">
                    <a16:creationId xmlns:a16="http://schemas.microsoft.com/office/drawing/2014/main" id="{8A4649A6-ED84-4E67-9F05-3770CF77B06A}"/>
                  </a:ext>
                </a:extLst>
              </p:cNvPr>
              <p:cNvGrpSpPr/>
              <p:nvPr/>
            </p:nvGrpSpPr>
            <p:grpSpPr>
              <a:xfrm>
                <a:off x="3561656" y="1269299"/>
                <a:ext cx="913678" cy="1099826"/>
                <a:chOff x="2939385" y="1576735"/>
                <a:chExt cx="913678" cy="1099826"/>
              </a:xfrm>
            </p:grpSpPr>
            <p:pic>
              <p:nvPicPr>
                <p:cNvPr id="86" name="Load Balancer 1" descr="Load Balancer">
                  <a:extLst>
                    <a:ext uri="{FF2B5EF4-FFF2-40B4-BE49-F238E27FC236}">
                      <a16:creationId xmlns:a16="http://schemas.microsoft.com/office/drawing/2014/main" id="{3E79E3C5-4925-4300-BD6E-D529D40C7E0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7449" y="2130149"/>
                  <a:ext cx="457550" cy="457550"/>
                </a:xfrm>
                <a:prstGeom prst="rect">
                  <a:avLst/>
                </a:prstGeom>
              </p:spPr>
            </p:pic>
            <p:sp>
              <p:nvSpPr>
                <p:cNvPr id="131" name="Title 1">
                  <a:extLst>
                    <a:ext uri="{FF2B5EF4-FFF2-40B4-BE49-F238E27FC236}">
                      <a16:creationId xmlns:a16="http://schemas.microsoft.com/office/drawing/2014/main" id="{9A2590A9-9952-41CE-8F2A-C7363D7EB8E5}"/>
                    </a:ext>
                  </a:extLst>
                </p:cNvPr>
                <p:cNvSpPr txBox="1">
                  <a:spLocks/>
                </p:cNvSpPr>
                <p:nvPr/>
              </p:nvSpPr>
              <p:spPr>
                <a:xfrm>
                  <a:off x="2939385" y="157673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Load Balancer</a:t>
                  </a:r>
                </a:p>
              </p:txBody>
            </p:sp>
            <p:sp>
              <p:nvSpPr>
                <p:cNvPr id="134" name="Rectangle: Rounded Corners 133">
                  <a:extLst>
                    <a:ext uri="{FF2B5EF4-FFF2-40B4-BE49-F238E27FC236}">
                      <a16:creationId xmlns:a16="http://schemas.microsoft.com/office/drawing/2014/main" id="{42C652A4-E145-43B8-8A0A-69F2C14EA903}"/>
                    </a:ext>
                  </a:extLst>
                </p:cNvPr>
                <p:cNvSpPr/>
                <p:nvPr/>
              </p:nvSpPr>
              <p:spPr bwMode="auto">
                <a:xfrm>
                  <a:off x="3078587" y="204128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Title 1">
                <a:extLst>
                  <a:ext uri="{FF2B5EF4-FFF2-40B4-BE49-F238E27FC236}">
                    <a16:creationId xmlns:a16="http://schemas.microsoft.com/office/drawing/2014/main" id="{3D3EBE7B-3BBD-44D8-94FB-AD327BBFB8BF}"/>
                  </a:ext>
                </a:extLst>
              </p:cNvPr>
              <p:cNvSpPr txBox="1">
                <a:spLocks/>
              </p:cNvSpPr>
              <p:nvPr/>
            </p:nvSpPr>
            <p:spPr>
              <a:xfrm>
                <a:off x="3033876" y="4123896"/>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Docker</a:t>
                </a:r>
                <a:b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push</a:t>
                </a:r>
              </a:p>
            </p:txBody>
          </p:sp>
          <p:grpSp>
            <p:nvGrpSpPr>
              <p:cNvPr id="6" name="Group 5">
                <a:extLst>
                  <a:ext uri="{FF2B5EF4-FFF2-40B4-BE49-F238E27FC236}">
                    <a16:creationId xmlns:a16="http://schemas.microsoft.com/office/drawing/2014/main" id="{CBD2C0FB-84C0-4D1B-AF8E-8C5345C573F7}"/>
                  </a:ext>
                </a:extLst>
              </p:cNvPr>
              <p:cNvGrpSpPr/>
              <p:nvPr/>
            </p:nvGrpSpPr>
            <p:grpSpPr>
              <a:xfrm>
                <a:off x="2160904" y="3774260"/>
                <a:ext cx="913678" cy="1069047"/>
                <a:chOff x="975414" y="3181872"/>
                <a:chExt cx="913678" cy="1069047"/>
              </a:xfrm>
            </p:grpSpPr>
            <p:pic>
              <p:nvPicPr>
                <p:cNvPr id="78" name="Azure DevOps 1" descr="Azure DevOps">
                  <a:extLst>
                    <a:ext uri="{FF2B5EF4-FFF2-40B4-BE49-F238E27FC236}">
                      <a16:creationId xmlns:a16="http://schemas.microsoft.com/office/drawing/2014/main" id="{6C09AC19-4139-429A-A6CA-F6BEFC165E27}"/>
                    </a:ext>
                  </a:extLst>
                </p:cNvPr>
                <p:cNvPicPr>
                  <a:picLocks noChangeAspect="1"/>
                </p:cNvPicPr>
                <p:nvPr/>
              </p:nvPicPr>
              <p:blipFill>
                <a:blip r:embed="rId5"/>
                <a:stretch>
                  <a:fillRect/>
                </a:stretch>
              </p:blipFill>
              <p:spPr>
                <a:xfrm>
                  <a:off x="1217369" y="3718324"/>
                  <a:ext cx="429768" cy="429916"/>
                </a:xfrm>
                <a:prstGeom prst="rect">
                  <a:avLst/>
                </a:prstGeom>
              </p:spPr>
            </p:pic>
            <p:sp>
              <p:nvSpPr>
                <p:cNvPr id="137" name="Title 1">
                  <a:extLst>
                    <a:ext uri="{FF2B5EF4-FFF2-40B4-BE49-F238E27FC236}">
                      <a16:creationId xmlns:a16="http://schemas.microsoft.com/office/drawing/2014/main" id="{A45F5B73-6BD6-47F0-A8F1-D89B49FECB4B}"/>
                    </a:ext>
                  </a:extLst>
                </p:cNvPr>
                <p:cNvSpPr txBox="1">
                  <a:spLocks/>
                </p:cNvSpPr>
                <p:nvPr/>
              </p:nvSpPr>
              <p:spPr>
                <a:xfrm>
                  <a:off x="975414" y="3181872"/>
                  <a:ext cx="913678" cy="338554"/>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Pipelines</a:t>
                  </a:r>
                  <a:b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CI/CD</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46" name="Rectangle: Rounded Corners 145">
                  <a:extLst>
                    <a:ext uri="{FF2B5EF4-FFF2-40B4-BE49-F238E27FC236}">
                      <a16:creationId xmlns:a16="http://schemas.microsoft.com/office/drawing/2014/main" id="{3EA33370-C7AA-45DF-A32C-EAF424E9D992}"/>
                    </a:ext>
                  </a:extLst>
                </p:cNvPr>
                <p:cNvSpPr/>
                <p:nvPr/>
              </p:nvSpPr>
              <p:spPr bwMode="auto">
                <a:xfrm>
                  <a:off x="1114616" y="3615645"/>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E99E1B4F-DD5B-4FA2-97EE-0496EDDCE581}"/>
                  </a:ext>
                </a:extLst>
              </p:cNvPr>
              <p:cNvGrpSpPr/>
              <p:nvPr/>
            </p:nvGrpSpPr>
            <p:grpSpPr>
              <a:xfrm>
                <a:off x="3561656" y="3743482"/>
                <a:ext cx="913678" cy="1099825"/>
                <a:chOff x="840243" y="3494325"/>
                <a:chExt cx="913678" cy="1099825"/>
              </a:xfrm>
            </p:grpSpPr>
            <p:sp>
              <p:nvSpPr>
                <p:cNvPr id="153" name="Title 1">
                  <a:extLst>
                    <a:ext uri="{FF2B5EF4-FFF2-40B4-BE49-F238E27FC236}">
                      <a16:creationId xmlns:a16="http://schemas.microsoft.com/office/drawing/2014/main" id="{352BD14E-55A6-41BD-83E5-0D60F700C42C}"/>
                    </a:ext>
                  </a:extLst>
                </p:cNvPr>
                <p:cNvSpPr txBox="1">
                  <a:spLocks/>
                </p:cNvSpPr>
                <p:nvPr/>
              </p:nvSpPr>
              <p:spPr>
                <a:xfrm>
                  <a:off x="840243" y="349432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Container Registry</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54" name="Rectangle: Rounded Corners 153">
                  <a:extLst>
                    <a:ext uri="{FF2B5EF4-FFF2-40B4-BE49-F238E27FC236}">
                      <a16:creationId xmlns:a16="http://schemas.microsoft.com/office/drawing/2014/main" id="{97C72DCF-3188-4ECA-AA6C-546E789D0D82}"/>
                    </a:ext>
                  </a:extLst>
                </p:cNvPr>
                <p:cNvSpPr/>
                <p:nvPr/>
              </p:nvSpPr>
              <p:spPr bwMode="auto">
                <a:xfrm>
                  <a:off x="979445" y="3958876"/>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Graphic 155">
                  <a:extLst>
                    <a:ext uri="{FF2B5EF4-FFF2-40B4-BE49-F238E27FC236}">
                      <a16:creationId xmlns:a16="http://schemas.microsoft.com/office/drawing/2014/main" id="{6A75A836-845A-4DF2-846C-1EEBBA6B2E5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8482" y="4047913"/>
                  <a:ext cx="457200" cy="457200"/>
                </a:xfrm>
                <a:prstGeom prst="rect">
                  <a:avLst/>
                </a:prstGeom>
              </p:spPr>
            </p:pic>
          </p:grpSp>
          <p:cxnSp>
            <p:nvCxnSpPr>
              <p:cNvPr id="163" name="Straight Arrow Connector 162">
                <a:extLst>
                  <a:ext uri="{FF2B5EF4-FFF2-40B4-BE49-F238E27FC236}">
                    <a16:creationId xmlns:a16="http://schemas.microsoft.com/office/drawing/2014/main" id="{9DCD0BDD-B2A1-4F69-B922-653F4F03488E}"/>
                  </a:ext>
                </a:extLst>
              </p:cNvPr>
              <p:cNvCxnSpPr>
                <a:cxnSpLocks/>
              </p:cNvCxnSpPr>
              <p:nvPr/>
            </p:nvCxnSpPr>
            <p:spPr>
              <a:xfrm>
                <a:off x="2935380" y="4525670"/>
                <a:ext cx="765478" cy="0"/>
              </a:xfrm>
              <a:prstGeom prst="straightConnector1">
                <a:avLst/>
              </a:prstGeom>
              <a:noFill/>
              <a:ln w="12700" cap="flat" cmpd="sng" algn="ctr">
                <a:solidFill>
                  <a:schemeClr val="bg1"/>
                </a:solidFill>
                <a:prstDash val="solid"/>
                <a:headEnd type="none" w="lg" len="med"/>
                <a:tailEnd type="arrow" w="lg" len="sm"/>
              </a:ln>
              <a:effectLst/>
            </p:spPr>
          </p:cxnSp>
          <p:cxnSp>
            <p:nvCxnSpPr>
              <p:cNvPr id="170" name="Straight Connector 169">
                <a:extLst>
                  <a:ext uri="{FF2B5EF4-FFF2-40B4-BE49-F238E27FC236}">
                    <a16:creationId xmlns:a16="http://schemas.microsoft.com/office/drawing/2014/main" id="{6B33B019-A7DE-413F-9DCB-5C76235E4794}"/>
                  </a:ext>
                </a:extLst>
              </p:cNvPr>
              <p:cNvCxnSpPr/>
              <p:nvPr/>
            </p:nvCxnSpPr>
            <p:spPr>
              <a:xfrm flipV="1">
                <a:off x="4336132" y="4519006"/>
                <a:ext cx="768096" cy="6664"/>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171" name="Title 1">
                <a:extLst>
                  <a:ext uri="{FF2B5EF4-FFF2-40B4-BE49-F238E27FC236}">
                    <a16:creationId xmlns:a16="http://schemas.microsoft.com/office/drawing/2014/main" id="{AEEFD54E-D0C1-4749-A055-B3C3E91A6552}"/>
                  </a:ext>
                </a:extLst>
              </p:cNvPr>
              <p:cNvSpPr txBox="1">
                <a:spLocks/>
              </p:cNvSpPr>
              <p:nvPr/>
            </p:nvSpPr>
            <p:spPr>
              <a:xfrm>
                <a:off x="4435937" y="4123896"/>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Docker</a:t>
                </a:r>
                <a:b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pull</a:t>
                </a:r>
              </a:p>
            </p:txBody>
          </p:sp>
          <p:grpSp>
            <p:nvGrpSpPr>
              <p:cNvPr id="228" name="Group 227">
                <a:extLst>
                  <a:ext uri="{FF2B5EF4-FFF2-40B4-BE49-F238E27FC236}">
                    <a16:creationId xmlns:a16="http://schemas.microsoft.com/office/drawing/2014/main" id="{6125608C-36DB-4A49-8E86-EB947EAF895E}"/>
                  </a:ext>
                </a:extLst>
              </p:cNvPr>
              <p:cNvGrpSpPr/>
              <p:nvPr/>
            </p:nvGrpSpPr>
            <p:grpSpPr>
              <a:xfrm>
                <a:off x="3561656" y="2598724"/>
                <a:ext cx="1542572" cy="915159"/>
                <a:chOff x="2939385" y="2906160"/>
                <a:chExt cx="1542572" cy="915159"/>
              </a:xfrm>
            </p:grpSpPr>
            <p:grpSp>
              <p:nvGrpSpPr>
                <p:cNvPr id="223" name="Group 222">
                  <a:extLst>
                    <a:ext uri="{FF2B5EF4-FFF2-40B4-BE49-F238E27FC236}">
                      <a16:creationId xmlns:a16="http://schemas.microsoft.com/office/drawing/2014/main" id="{0D4B99A0-C14C-4725-95F4-309A04D2E2E8}"/>
                    </a:ext>
                  </a:extLst>
                </p:cNvPr>
                <p:cNvGrpSpPr/>
                <p:nvPr/>
              </p:nvGrpSpPr>
              <p:grpSpPr>
                <a:xfrm>
                  <a:off x="2939385" y="2906160"/>
                  <a:ext cx="913678" cy="915159"/>
                  <a:chOff x="2939385" y="2906160"/>
                  <a:chExt cx="913678" cy="915159"/>
                </a:xfrm>
              </p:grpSpPr>
              <p:pic>
                <p:nvPicPr>
                  <p:cNvPr id="88" name="Picture 87" descr="A close up of a sign&#10;&#10;Description automatically generated">
                    <a:extLst>
                      <a:ext uri="{FF2B5EF4-FFF2-40B4-BE49-F238E27FC236}">
                        <a16:creationId xmlns:a16="http://schemas.microsoft.com/office/drawing/2014/main" id="{6FA54288-0D1D-40EE-8007-F722F49F0AE6}"/>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167624" y="3265635"/>
                    <a:ext cx="457200" cy="476094"/>
                  </a:xfrm>
                  <a:prstGeom prst="rect">
                    <a:avLst/>
                  </a:prstGeom>
                </p:spPr>
              </p:pic>
              <p:sp>
                <p:nvSpPr>
                  <p:cNvPr id="159" name="Title 1">
                    <a:extLst>
                      <a:ext uri="{FF2B5EF4-FFF2-40B4-BE49-F238E27FC236}">
                        <a16:creationId xmlns:a16="http://schemas.microsoft.com/office/drawing/2014/main" id="{CEFCDFD3-AE3F-42B3-8150-DC2E4B8126F3}"/>
                      </a:ext>
                    </a:extLst>
                  </p:cNvPr>
                  <p:cNvSpPr txBox="1">
                    <a:spLocks/>
                  </p:cNvSpPr>
                  <p:nvPr/>
                </p:nvSpPr>
                <p:spPr>
                  <a:xfrm>
                    <a:off x="2939385" y="2906160"/>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CNCF Helm</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60" name="Rectangle: Rounded Corners 159">
                    <a:extLst>
                      <a:ext uri="{FF2B5EF4-FFF2-40B4-BE49-F238E27FC236}">
                        <a16:creationId xmlns:a16="http://schemas.microsoft.com/office/drawing/2014/main" id="{CA2E9F53-CD57-41F8-A63F-DED9D95D0024}"/>
                      </a:ext>
                    </a:extLst>
                  </p:cNvPr>
                  <p:cNvSpPr/>
                  <p:nvPr/>
                </p:nvSpPr>
                <p:spPr bwMode="auto">
                  <a:xfrm>
                    <a:off x="3078587" y="3186045"/>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72" name="Straight Connector 171">
                  <a:extLst>
                    <a:ext uri="{FF2B5EF4-FFF2-40B4-BE49-F238E27FC236}">
                      <a16:creationId xmlns:a16="http://schemas.microsoft.com/office/drawing/2014/main" id="{F4385211-EF38-49AB-B046-350DDA9BE037}"/>
                    </a:ext>
                  </a:extLst>
                </p:cNvPr>
                <p:cNvCxnSpPr>
                  <a:cxnSpLocks/>
                </p:cNvCxnSpPr>
                <p:nvPr/>
              </p:nvCxnSpPr>
              <p:spPr>
                <a:xfrm flipH="1" flipV="1">
                  <a:off x="3713861" y="3500350"/>
                  <a:ext cx="768096" cy="6664"/>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173" name="Title 1">
                  <a:extLst>
                    <a:ext uri="{FF2B5EF4-FFF2-40B4-BE49-F238E27FC236}">
                      <a16:creationId xmlns:a16="http://schemas.microsoft.com/office/drawing/2014/main" id="{CFBB381B-FCEF-4AD1-A3FB-7122D8492423}"/>
                    </a:ext>
                  </a:extLst>
                </p:cNvPr>
                <p:cNvSpPr txBox="1">
                  <a:spLocks/>
                </p:cNvSpPr>
                <p:nvPr/>
              </p:nvSpPr>
              <p:spPr>
                <a:xfrm>
                  <a:off x="3813666" y="3104787"/>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Helm</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upgrade</a:t>
                  </a:r>
                </a:p>
              </p:txBody>
            </p:sp>
          </p:grpSp>
          <p:cxnSp>
            <p:nvCxnSpPr>
              <p:cNvPr id="196" name="Straight Arrow Connector 195">
                <a:extLst>
                  <a:ext uri="{FF2B5EF4-FFF2-40B4-BE49-F238E27FC236}">
                    <a16:creationId xmlns:a16="http://schemas.microsoft.com/office/drawing/2014/main" id="{1F7C769D-9428-48B1-918D-9CAA226AA751}"/>
                  </a:ext>
                </a:extLst>
              </p:cNvPr>
              <p:cNvCxnSpPr>
                <a:cxnSpLocks/>
                <a:endCxn id="177" idx="1"/>
              </p:cNvCxnSpPr>
              <p:nvPr/>
            </p:nvCxnSpPr>
            <p:spPr>
              <a:xfrm flipV="1">
                <a:off x="5711106" y="5802998"/>
                <a:ext cx="384473" cy="2650"/>
              </a:xfrm>
              <a:prstGeom prst="straightConnector1">
                <a:avLst/>
              </a:prstGeom>
              <a:noFill/>
              <a:ln w="12700" cap="flat" cmpd="sng" algn="ctr">
                <a:solidFill>
                  <a:schemeClr val="bg1"/>
                </a:solidFill>
                <a:prstDash val="solid"/>
                <a:headEnd type="none" w="lg" len="med"/>
                <a:tailEnd type="arrow" w="lg" len="sm"/>
              </a:ln>
              <a:effectLst/>
            </p:spPr>
          </p:cxnSp>
          <p:grpSp>
            <p:nvGrpSpPr>
              <p:cNvPr id="229" name="Group 228">
                <a:extLst>
                  <a:ext uri="{FF2B5EF4-FFF2-40B4-BE49-F238E27FC236}">
                    <a16:creationId xmlns:a16="http://schemas.microsoft.com/office/drawing/2014/main" id="{D72FBB41-0D08-49B9-B3DF-98821B54E7EE}"/>
                  </a:ext>
                </a:extLst>
              </p:cNvPr>
              <p:cNvGrpSpPr/>
              <p:nvPr/>
            </p:nvGrpSpPr>
            <p:grpSpPr>
              <a:xfrm>
                <a:off x="5956377" y="5019485"/>
                <a:ext cx="2648387" cy="1103800"/>
                <a:chOff x="5340682" y="5326921"/>
                <a:chExt cx="2648387" cy="1103800"/>
              </a:xfrm>
            </p:grpSpPr>
            <p:grpSp>
              <p:nvGrpSpPr>
                <p:cNvPr id="195" name="Group 194">
                  <a:extLst>
                    <a:ext uri="{FF2B5EF4-FFF2-40B4-BE49-F238E27FC236}">
                      <a16:creationId xmlns:a16="http://schemas.microsoft.com/office/drawing/2014/main" id="{0A8A06BB-3AAE-4991-8F4A-29BF9F788311}"/>
                    </a:ext>
                  </a:extLst>
                </p:cNvPr>
                <p:cNvGrpSpPr/>
                <p:nvPr/>
              </p:nvGrpSpPr>
              <p:grpSpPr>
                <a:xfrm>
                  <a:off x="5340682" y="5326921"/>
                  <a:ext cx="913678" cy="1101150"/>
                  <a:chOff x="4155938" y="5221085"/>
                  <a:chExt cx="913678" cy="1101150"/>
                </a:xfrm>
              </p:grpSpPr>
              <p:sp>
                <p:nvSpPr>
                  <p:cNvPr id="176" name="Title 1">
                    <a:extLst>
                      <a:ext uri="{FF2B5EF4-FFF2-40B4-BE49-F238E27FC236}">
                        <a16:creationId xmlns:a16="http://schemas.microsoft.com/office/drawing/2014/main" id="{20B5ED28-316E-4276-B649-9CE3F14A2E71}"/>
                      </a:ext>
                    </a:extLst>
                  </p:cNvPr>
                  <p:cNvSpPr txBox="1">
                    <a:spLocks/>
                  </p:cNvSpPr>
                  <p:nvPr/>
                </p:nvSpPr>
                <p:spPr>
                  <a:xfrm>
                    <a:off x="4155938" y="522108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Active Directory</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77" name="Rectangle: Rounded Corners 176">
                    <a:extLst>
                      <a:ext uri="{FF2B5EF4-FFF2-40B4-BE49-F238E27FC236}">
                        <a16:creationId xmlns:a16="http://schemas.microsoft.com/office/drawing/2014/main" id="{D2208586-6EAF-41A8-B959-F8151B538681}"/>
                      </a:ext>
                    </a:extLst>
                  </p:cNvPr>
                  <p:cNvSpPr/>
                  <p:nvPr/>
                </p:nvSpPr>
                <p:spPr bwMode="auto">
                  <a:xfrm>
                    <a:off x="4295140"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0" name="Graphic 189">
                    <a:extLst>
                      <a:ext uri="{FF2B5EF4-FFF2-40B4-BE49-F238E27FC236}">
                        <a16:creationId xmlns:a16="http://schemas.microsoft.com/office/drawing/2014/main" id="{09574948-12DE-4718-B2DC-A0C5EF46E0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84177" y="5775998"/>
                    <a:ext cx="457200" cy="457200"/>
                  </a:xfrm>
                  <a:prstGeom prst="rect">
                    <a:avLst/>
                  </a:prstGeom>
                </p:spPr>
              </p:pic>
            </p:grpSp>
            <p:grpSp>
              <p:nvGrpSpPr>
                <p:cNvPr id="194" name="Group 193">
                  <a:extLst>
                    <a:ext uri="{FF2B5EF4-FFF2-40B4-BE49-F238E27FC236}">
                      <a16:creationId xmlns:a16="http://schemas.microsoft.com/office/drawing/2014/main" id="{290E6394-8B79-4AB0-98FA-3FE18589D3A3}"/>
                    </a:ext>
                  </a:extLst>
                </p:cNvPr>
                <p:cNvGrpSpPr/>
                <p:nvPr/>
              </p:nvGrpSpPr>
              <p:grpSpPr>
                <a:xfrm>
                  <a:off x="6208036" y="5516887"/>
                  <a:ext cx="913678" cy="913834"/>
                  <a:chOff x="5287676" y="5408401"/>
                  <a:chExt cx="913678" cy="913834"/>
                </a:xfrm>
              </p:grpSpPr>
              <p:sp>
                <p:nvSpPr>
                  <p:cNvPr id="184" name="Title 1">
                    <a:extLst>
                      <a:ext uri="{FF2B5EF4-FFF2-40B4-BE49-F238E27FC236}">
                        <a16:creationId xmlns:a16="http://schemas.microsoft.com/office/drawing/2014/main" id="{8077C87C-1D19-4267-BB20-8DC33B7CA6FB}"/>
                      </a:ext>
                    </a:extLst>
                  </p:cNvPr>
                  <p:cNvSpPr txBox="1">
                    <a:spLocks/>
                  </p:cNvSpPr>
                  <p:nvPr/>
                </p:nvSpPr>
                <p:spPr>
                  <a:xfrm>
                    <a:off x="5287676" y="540840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Monitor</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85" name="Rectangle: Rounded Corners 184">
                    <a:extLst>
                      <a:ext uri="{FF2B5EF4-FFF2-40B4-BE49-F238E27FC236}">
                        <a16:creationId xmlns:a16="http://schemas.microsoft.com/office/drawing/2014/main" id="{9835AF0C-F9D3-429A-8351-C76746E83B2E}"/>
                      </a:ext>
                    </a:extLst>
                  </p:cNvPr>
                  <p:cNvSpPr/>
                  <p:nvPr/>
                </p:nvSpPr>
                <p:spPr bwMode="auto">
                  <a:xfrm>
                    <a:off x="5426878"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8" name="Graphic 187">
                    <a:extLst>
                      <a:ext uri="{FF2B5EF4-FFF2-40B4-BE49-F238E27FC236}">
                        <a16:creationId xmlns:a16="http://schemas.microsoft.com/office/drawing/2014/main" id="{B8262E49-D2CB-4409-83DA-C5C43CD773A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15915" y="5775998"/>
                    <a:ext cx="457200" cy="457200"/>
                  </a:xfrm>
                  <a:prstGeom prst="rect">
                    <a:avLst/>
                  </a:prstGeom>
                </p:spPr>
              </p:pic>
            </p:grpSp>
            <p:grpSp>
              <p:nvGrpSpPr>
                <p:cNvPr id="193" name="Group 192">
                  <a:extLst>
                    <a:ext uri="{FF2B5EF4-FFF2-40B4-BE49-F238E27FC236}">
                      <a16:creationId xmlns:a16="http://schemas.microsoft.com/office/drawing/2014/main" id="{DA2D8E90-2C65-49AD-8804-057E38B3902A}"/>
                    </a:ext>
                  </a:extLst>
                </p:cNvPr>
                <p:cNvGrpSpPr/>
                <p:nvPr/>
              </p:nvGrpSpPr>
              <p:grpSpPr>
                <a:xfrm>
                  <a:off x="7075391" y="5515562"/>
                  <a:ext cx="913678" cy="915159"/>
                  <a:chOff x="6773243" y="5407076"/>
                  <a:chExt cx="913678" cy="915159"/>
                </a:xfrm>
              </p:grpSpPr>
              <p:sp>
                <p:nvSpPr>
                  <p:cNvPr id="180" name="Title 1">
                    <a:extLst>
                      <a:ext uri="{FF2B5EF4-FFF2-40B4-BE49-F238E27FC236}">
                        <a16:creationId xmlns:a16="http://schemas.microsoft.com/office/drawing/2014/main" id="{93350EE8-F96F-491D-AB53-3FA187722944}"/>
                      </a:ext>
                    </a:extLst>
                  </p:cNvPr>
                  <p:cNvSpPr txBox="1">
                    <a:spLocks/>
                  </p:cNvSpPr>
                  <p:nvPr/>
                </p:nvSpPr>
                <p:spPr>
                  <a:xfrm>
                    <a:off x="6773243" y="5407076"/>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Key Vault</a:t>
                    </a:r>
                  </a:p>
                </p:txBody>
              </p:sp>
              <p:sp>
                <p:nvSpPr>
                  <p:cNvPr id="181" name="Rectangle: Rounded Corners 180">
                    <a:extLst>
                      <a:ext uri="{FF2B5EF4-FFF2-40B4-BE49-F238E27FC236}">
                        <a16:creationId xmlns:a16="http://schemas.microsoft.com/office/drawing/2014/main" id="{A91D05AD-FD6D-422B-A384-A8D1F7D11425}"/>
                      </a:ext>
                    </a:extLst>
                  </p:cNvPr>
                  <p:cNvSpPr/>
                  <p:nvPr/>
                </p:nvSpPr>
                <p:spPr bwMode="auto">
                  <a:xfrm>
                    <a:off x="6912445"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2" name="Graphic 191">
                    <a:extLst>
                      <a:ext uri="{FF2B5EF4-FFF2-40B4-BE49-F238E27FC236}">
                        <a16:creationId xmlns:a16="http://schemas.microsoft.com/office/drawing/2014/main" id="{F931C8FB-DDAD-4B12-A3F4-F7611FCBE57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001482" y="5775998"/>
                    <a:ext cx="457200" cy="457200"/>
                  </a:xfrm>
                  <a:prstGeom prst="rect">
                    <a:avLst/>
                  </a:prstGeom>
                </p:spPr>
              </p:pic>
            </p:grpSp>
            <p:cxnSp>
              <p:nvCxnSpPr>
                <p:cNvPr id="199" name="Straight Arrow Connector 198">
                  <a:extLst>
                    <a:ext uri="{FF2B5EF4-FFF2-40B4-BE49-F238E27FC236}">
                      <a16:creationId xmlns:a16="http://schemas.microsoft.com/office/drawing/2014/main" id="{6EF94CEC-8599-426C-AF69-1D6D57A2F485}"/>
                    </a:ext>
                  </a:extLst>
                </p:cNvPr>
                <p:cNvCxnSpPr>
                  <a:cxnSpLocks/>
                  <a:stCxn id="177" idx="3"/>
                  <a:endCxn id="185" idx="1"/>
                </p:cNvCxnSpPr>
                <p:nvPr/>
              </p:nvCxnSpPr>
              <p:spPr>
                <a:xfrm>
                  <a:off x="6115158" y="6110434"/>
                  <a:ext cx="232080" cy="2650"/>
                </a:xfrm>
                <a:prstGeom prst="straightConnector1">
                  <a:avLst/>
                </a:prstGeom>
                <a:noFill/>
                <a:ln w="12700" cap="flat" cmpd="sng" algn="ctr">
                  <a:solidFill>
                    <a:schemeClr val="bg1"/>
                  </a:solidFill>
                  <a:prstDash val="solid"/>
                  <a:headEnd type="none" w="lg" len="med"/>
                  <a:tailEnd type="none" w="lg" len="sm"/>
                </a:ln>
                <a:effectLst/>
              </p:spPr>
            </p:cxnSp>
            <p:cxnSp>
              <p:nvCxnSpPr>
                <p:cNvPr id="202" name="Straight Arrow Connector 201">
                  <a:extLst>
                    <a:ext uri="{FF2B5EF4-FFF2-40B4-BE49-F238E27FC236}">
                      <a16:creationId xmlns:a16="http://schemas.microsoft.com/office/drawing/2014/main" id="{BB375E15-E03F-4D1B-A36A-C330595B179F}"/>
                    </a:ext>
                  </a:extLst>
                </p:cNvPr>
                <p:cNvCxnSpPr>
                  <a:cxnSpLocks/>
                  <a:stCxn id="185" idx="3"/>
                  <a:endCxn id="181" idx="1"/>
                </p:cNvCxnSpPr>
                <p:nvPr/>
              </p:nvCxnSpPr>
              <p:spPr>
                <a:xfrm>
                  <a:off x="6982512" y="6113084"/>
                  <a:ext cx="232081" cy="0"/>
                </a:xfrm>
                <a:prstGeom prst="straightConnector1">
                  <a:avLst/>
                </a:prstGeom>
                <a:noFill/>
                <a:ln w="12700" cap="flat" cmpd="sng" algn="ctr">
                  <a:solidFill>
                    <a:schemeClr val="bg1"/>
                  </a:solidFill>
                  <a:prstDash val="solid"/>
                  <a:headEnd type="none" w="lg" len="med"/>
                  <a:tailEnd type="none" w="lg" len="sm"/>
                </a:ln>
                <a:effectLst/>
              </p:spPr>
            </p:cxnSp>
          </p:grpSp>
          <p:sp>
            <p:nvSpPr>
              <p:cNvPr id="205" name="Rectangle: Rounded Corners 204">
                <a:extLst>
                  <a:ext uri="{FF2B5EF4-FFF2-40B4-BE49-F238E27FC236}">
                    <a16:creationId xmlns:a16="http://schemas.microsoft.com/office/drawing/2014/main" id="{52C84D9C-583D-44A2-903E-87BF7A2239A6}"/>
                  </a:ext>
                </a:extLst>
              </p:cNvPr>
              <p:cNvSpPr/>
              <p:nvPr/>
            </p:nvSpPr>
            <p:spPr bwMode="auto">
              <a:xfrm>
                <a:off x="5108138" y="1733851"/>
                <a:ext cx="3353506" cy="3109456"/>
              </a:xfrm>
              <a:prstGeom prst="roundRect">
                <a:avLst>
                  <a:gd name="adj" fmla="val 1551"/>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itle 1">
                <a:extLst>
                  <a:ext uri="{FF2B5EF4-FFF2-40B4-BE49-F238E27FC236}">
                    <a16:creationId xmlns:a16="http://schemas.microsoft.com/office/drawing/2014/main" id="{B977A796-AE18-4137-9914-E496A342D404}"/>
                  </a:ext>
                </a:extLst>
              </p:cNvPr>
              <p:cNvSpPr txBox="1">
                <a:spLocks/>
              </p:cNvSpPr>
              <p:nvPr/>
            </p:nvSpPr>
            <p:spPr>
              <a:xfrm>
                <a:off x="5108138" y="1452928"/>
                <a:ext cx="2402617"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Kubernetes Service (AKS)</a:t>
                </a:r>
              </a:p>
            </p:txBody>
          </p:sp>
          <p:cxnSp>
            <p:nvCxnSpPr>
              <p:cNvPr id="216" name="Straight Connector 215">
                <a:extLst>
                  <a:ext uri="{FF2B5EF4-FFF2-40B4-BE49-F238E27FC236}">
                    <a16:creationId xmlns:a16="http://schemas.microsoft.com/office/drawing/2014/main" id="{28E5B6D0-11E5-4724-BFD6-483400889A37}"/>
                  </a:ext>
                </a:extLst>
              </p:cNvPr>
              <p:cNvCxnSpPr>
                <a:cxnSpLocks/>
              </p:cNvCxnSpPr>
              <p:nvPr/>
            </p:nvCxnSpPr>
            <p:spPr>
              <a:xfrm flipH="1">
                <a:off x="4340042" y="2191274"/>
                <a:ext cx="102120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CA6BDDD-540A-4EAE-954B-E7A32C7BD472}"/>
                  </a:ext>
                </a:extLst>
              </p:cNvPr>
              <p:cNvGrpSpPr/>
              <p:nvPr/>
            </p:nvGrpSpPr>
            <p:grpSpPr>
              <a:xfrm>
                <a:off x="5271514" y="2089343"/>
                <a:ext cx="913678" cy="1253714"/>
                <a:chOff x="4825169" y="1909202"/>
                <a:chExt cx="913678" cy="1253714"/>
              </a:xfrm>
            </p:grpSpPr>
            <p:sp>
              <p:nvSpPr>
                <p:cNvPr id="211" name="Title 1">
                  <a:extLst>
                    <a:ext uri="{FF2B5EF4-FFF2-40B4-BE49-F238E27FC236}">
                      <a16:creationId xmlns:a16="http://schemas.microsoft.com/office/drawing/2014/main" id="{BFD7B3B5-2D0A-4311-BAB4-1CC65E8BC747}"/>
                    </a:ext>
                  </a:extLst>
                </p:cNvPr>
                <p:cNvSpPr txBox="1">
                  <a:spLocks/>
                </p:cNvSpPr>
                <p:nvPr/>
              </p:nvSpPr>
              <p:spPr>
                <a:xfrm>
                  <a:off x="4825169" y="1909202"/>
                  <a:ext cx="913678" cy="523220"/>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NGINX Controller</a:t>
                  </a:r>
                  <a:b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Frontend Ingress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12" name="Rectangle: Rounded Corners 211">
                  <a:extLst>
                    <a:ext uri="{FF2B5EF4-FFF2-40B4-BE49-F238E27FC236}">
                      <a16:creationId xmlns:a16="http://schemas.microsoft.com/office/drawing/2014/main" id="{47F9381D-D2AA-492A-A18A-298644623549}"/>
                    </a:ext>
                  </a:extLst>
                </p:cNvPr>
                <p:cNvSpPr/>
                <p:nvPr/>
              </p:nvSpPr>
              <p:spPr bwMode="auto">
                <a:xfrm>
                  <a:off x="4964371" y="2527642"/>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Picture 2" descr="Image result for NGINX logo">
                  <a:extLst>
                    <a:ext uri="{FF2B5EF4-FFF2-40B4-BE49-F238E27FC236}">
                      <a16:creationId xmlns:a16="http://schemas.microsoft.com/office/drawing/2014/main" id="{0F907D51-8A32-497A-8D63-E67C3F60D45F}"/>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5023363" y="2586635"/>
                  <a:ext cx="517290" cy="5172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a:extLst>
                  <a:ext uri="{FF2B5EF4-FFF2-40B4-BE49-F238E27FC236}">
                    <a16:creationId xmlns:a16="http://schemas.microsoft.com/office/drawing/2014/main" id="{F99C40A5-71A3-485C-B226-49682068DB3F}"/>
                  </a:ext>
                </a:extLst>
              </p:cNvPr>
              <p:cNvGrpSpPr/>
              <p:nvPr/>
            </p:nvGrpSpPr>
            <p:grpSpPr>
              <a:xfrm>
                <a:off x="5271514" y="3572655"/>
                <a:ext cx="913678" cy="915160"/>
                <a:chOff x="6169268" y="3524452"/>
                <a:chExt cx="913678" cy="915160"/>
              </a:xfrm>
            </p:grpSpPr>
            <p:sp>
              <p:nvSpPr>
                <p:cNvPr id="219" name="Title 1">
                  <a:extLst>
                    <a:ext uri="{FF2B5EF4-FFF2-40B4-BE49-F238E27FC236}">
                      <a16:creationId xmlns:a16="http://schemas.microsoft.com/office/drawing/2014/main" id="{2A1A5A1C-4D6C-4E0B-8D51-32D9698EE8DF}"/>
                    </a:ext>
                  </a:extLst>
                </p:cNvPr>
                <p:cNvSpPr txBox="1">
                  <a:spLocks/>
                </p:cNvSpPr>
                <p:nvPr/>
              </p:nvSpPr>
              <p:spPr>
                <a:xfrm>
                  <a:off x="6169268" y="3524452"/>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Kubernetes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20" name="Rectangle: Rounded Corners 219">
                  <a:extLst>
                    <a:ext uri="{FF2B5EF4-FFF2-40B4-BE49-F238E27FC236}">
                      <a16:creationId xmlns:a16="http://schemas.microsoft.com/office/drawing/2014/main" id="{D92AEF8C-5F1C-4F1C-8BD6-EAF00F268D74}"/>
                    </a:ext>
                  </a:extLst>
                </p:cNvPr>
                <p:cNvSpPr/>
                <p:nvPr/>
              </p:nvSpPr>
              <p:spPr bwMode="auto">
                <a:xfrm>
                  <a:off x="6308470" y="3804338"/>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descr="Image result for kubernetes logo png">
                  <a:extLst>
                    <a:ext uri="{FF2B5EF4-FFF2-40B4-BE49-F238E27FC236}">
                      <a16:creationId xmlns:a16="http://schemas.microsoft.com/office/drawing/2014/main" id="{1DFCEDC6-13D3-45ED-954E-94B7ADE33D16}"/>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6397507" y="3900053"/>
                  <a:ext cx="457200" cy="4438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3" name="Straight Connector 232">
                <a:extLst>
                  <a:ext uri="{FF2B5EF4-FFF2-40B4-BE49-F238E27FC236}">
                    <a16:creationId xmlns:a16="http://schemas.microsoft.com/office/drawing/2014/main" id="{15273847-F1BC-43EE-803E-CF5C84ED0BD4}"/>
                  </a:ext>
                </a:extLst>
              </p:cNvPr>
              <p:cNvCxnSpPr>
                <a:stCxn id="220" idx="2"/>
              </p:cNvCxnSpPr>
              <p:nvPr/>
            </p:nvCxnSpPr>
            <p:spPr>
              <a:xfrm flipH="1">
                <a:off x="5711106" y="4487815"/>
                <a:ext cx="17247" cy="1311351"/>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4D8566-64A3-44EB-B193-F2BB04BEAD58}"/>
                  </a:ext>
                </a:extLst>
              </p:cNvPr>
              <p:cNvGrpSpPr/>
              <p:nvPr/>
            </p:nvGrpSpPr>
            <p:grpSpPr>
              <a:xfrm>
                <a:off x="2160904" y="1468080"/>
                <a:ext cx="913678" cy="901045"/>
                <a:chOff x="3128893" y="613300"/>
                <a:chExt cx="913678" cy="901045"/>
              </a:xfrm>
            </p:grpSpPr>
            <p:sp>
              <p:nvSpPr>
                <p:cNvPr id="91" name="Title 1">
                  <a:extLst>
                    <a:ext uri="{FF2B5EF4-FFF2-40B4-BE49-F238E27FC236}">
                      <a16:creationId xmlns:a16="http://schemas.microsoft.com/office/drawing/2014/main" id="{D7967EC1-9C6F-4750-86D4-1BD4AD9431E8}"/>
                    </a:ext>
                  </a:extLst>
                </p:cNvPr>
                <p:cNvSpPr txBox="1">
                  <a:spLocks/>
                </p:cNvSpPr>
                <p:nvPr/>
              </p:nvSpPr>
              <p:spPr>
                <a:xfrm>
                  <a:off x="3128893" y="613300"/>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Client ap</a:t>
                  </a:r>
                  <a:r>
                    <a:rPr kumimoji="0" lang="en-US" sz="1200" b="0" i="0" u="none" strike="noStrike" kern="1200" cap="none" spc="0" normalizeH="0" baseline="0" noProof="0" err="1">
                      <a:ln w="3175">
                        <a:noFill/>
                      </a:ln>
                      <a:solidFill>
                        <a:srgbClr val="FFFFFF"/>
                      </a:solidFill>
                      <a:effectLst/>
                      <a:uLnTx/>
                      <a:uFillTx/>
                      <a:latin typeface="Segoe UI"/>
                      <a:ea typeface="+mn-ea"/>
                      <a:cs typeface="Segoe UI Semilight" panose="020B0402040204020203" pitchFamily="34" charset="0"/>
                    </a:rPr>
                    <a:t>ps</a:t>
                  </a:r>
                  <a:endPar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5405D3CB-2A90-4A0E-8ECA-CB31B52AAC8F}"/>
                    </a:ext>
                  </a:extLst>
                </p:cNvPr>
                <p:cNvGrpSpPr/>
                <p:nvPr/>
              </p:nvGrpSpPr>
              <p:grpSpPr>
                <a:xfrm>
                  <a:off x="3268095" y="879071"/>
                  <a:ext cx="635274" cy="635274"/>
                  <a:chOff x="3299052" y="879071"/>
                  <a:chExt cx="635274" cy="635274"/>
                </a:xfrm>
              </p:grpSpPr>
              <p:pic>
                <p:nvPicPr>
                  <p:cNvPr id="87" name="Browser" descr="Browser">
                    <a:extLst>
                      <a:ext uri="{FF2B5EF4-FFF2-40B4-BE49-F238E27FC236}">
                        <a16:creationId xmlns:a16="http://schemas.microsoft.com/office/drawing/2014/main" id="{01A1D653-2EFE-4EDF-8D81-73B7E5385BF9}"/>
                      </a:ext>
                    </a:extLst>
                  </p:cNvPr>
                  <p:cNvPicPr>
                    <a:picLocks noChangeAspect="1"/>
                  </p:cNvPicPr>
                  <p:nvPr/>
                </p:nvPicPr>
                <p:blipFill>
                  <a:blip r:embed="rId17"/>
                  <a:stretch>
                    <a:fillRect/>
                  </a:stretch>
                </p:blipFill>
                <p:spPr>
                  <a:xfrm>
                    <a:off x="3388089" y="999416"/>
                    <a:ext cx="457200" cy="394584"/>
                  </a:xfrm>
                  <a:prstGeom prst="rect">
                    <a:avLst/>
                  </a:prstGeom>
                </p:spPr>
              </p:pic>
              <p:sp>
                <p:nvSpPr>
                  <p:cNvPr id="129" name="Rectangle: Rounded Corners 128">
                    <a:extLst>
                      <a:ext uri="{FF2B5EF4-FFF2-40B4-BE49-F238E27FC236}">
                        <a16:creationId xmlns:a16="http://schemas.microsoft.com/office/drawing/2014/main" id="{C8DC9134-6DD0-425C-979B-423A46B4372B}"/>
                      </a:ext>
                    </a:extLst>
                  </p:cNvPr>
                  <p:cNvSpPr/>
                  <p:nvPr/>
                </p:nvSpPr>
                <p:spPr bwMode="auto">
                  <a:xfrm>
                    <a:off x="3299052" y="87907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35" name="Rectangle: Rounded Corners 234">
                <a:extLst>
                  <a:ext uri="{FF2B5EF4-FFF2-40B4-BE49-F238E27FC236}">
                    <a16:creationId xmlns:a16="http://schemas.microsoft.com/office/drawing/2014/main" id="{B3E1C928-E869-41CC-852E-D6847C3C79E7}"/>
                  </a:ext>
                </a:extLst>
              </p:cNvPr>
              <p:cNvSpPr/>
              <p:nvPr/>
            </p:nvSpPr>
            <p:spPr bwMode="auto">
              <a:xfrm>
                <a:off x="6394420" y="2141295"/>
                <a:ext cx="1857375" cy="2342344"/>
              </a:xfrm>
              <a:prstGeom prst="roundRect">
                <a:avLst>
                  <a:gd name="adj" fmla="val 1551"/>
                </a:avLst>
              </a:prstGeom>
              <a:noFill/>
              <a:ln w="12700"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itle 1">
                <a:extLst>
                  <a:ext uri="{FF2B5EF4-FFF2-40B4-BE49-F238E27FC236}">
                    <a16:creationId xmlns:a16="http://schemas.microsoft.com/office/drawing/2014/main" id="{D4281928-515A-4ACA-86F4-820827FF5CD2}"/>
                  </a:ext>
                </a:extLst>
              </p:cNvPr>
              <p:cNvSpPr txBox="1">
                <a:spLocks/>
              </p:cNvSpPr>
              <p:nvPr/>
            </p:nvSpPr>
            <p:spPr>
              <a:xfrm>
                <a:off x="6637307" y="2272078"/>
                <a:ext cx="137160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Microservices</a:t>
                </a:r>
              </a:p>
            </p:txBody>
          </p:sp>
          <p:sp>
            <p:nvSpPr>
              <p:cNvPr id="245" name="Title 1">
                <a:extLst>
                  <a:ext uri="{FF2B5EF4-FFF2-40B4-BE49-F238E27FC236}">
                    <a16:creationId xmlns:a16="http://schemas.microsoft.com/office/drawing/2014/main" id="{8515C9AB-2173-4F41-8DB5-3CE4F956602D}"/>
                  </a:ext>
                </a:extLst>
              </p:cNvPr>
              <p:cNvSpPr txBox="1">
                <a:spLocks/>
              </p:cNvSpPr>
              <p:nvPr/>
            </p:nvSpPr>
            <p:spPr>
              <a:xfrm>
                <a:off x="8794313" y="1594587"/>
                <a:ext cx="657633"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Virtual network</a:t>
                </a:r>
              </a:p>
            </p:txBody>
          </p:sp>
          <p:grpSp>
            <p:nvGrpSpPr>
              <p:cNvPr id="250" name="Group 249">
                <a:extLst>
                  <a:ext uri="{FF2B5EF4-FFF2-40B4-BE49-F238E27FC236}">
                    <a16:creationId xmlns:a16="http://schemas.microsoft.com/office/drawing/2014/main" id="{A46FB822-4949-45DB-A289-2266A73186EE}"/>
                  </a:ext>
                </a:extLst>
              </p:cNvPr>
              <p:cNvGrpSpPr/>
              <p:nvPr/>
            </p:nvGrpSpPr>
            <p:grpSpPr>
              <a:xfrm>
                <a:off x="9100589" y="3387990"/>
                <a:ext cx="913678" cy="1099825"/>
                <a:chOff x="8130510" y="4050918"/>
                <a:chExt cx="913678" cy="1099825"/>
              </a:xfrm>
            </p:grpSpPr>
            <p:pic>
              <p:nvPicPr>
                <p:cNvPr id="242" name="Graphic 241">
                  <a:extLst>
                    <a:ext uri="{FF2B5EF4-FFF2-40B4-BE49-F238E27FC236}">
                      <a16:creationId xmlns:a16="http://schemas.microsoft.com/office/drawing/2014/main" id="{2949C5BA-7C42-491A-AF91-74BBB62B5CA6}"/>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358749" y="4604506"/>
                  <a:ext cx="457200" cy="457200"/>
                </a:xfrm>
                <a:prstGeom prst="rect">
                  <a:avLst/>
                </a:prstGeom>
              </p:spPr>
            </p:pic>
            <p:sp>
              <p:nvSpPr>
                <p:cNvPr id="247" name="Title 1">
                  <a:extLst>
                    <a:ext uri="{FF2B5EF4-FFF2-40B4-BE49-F238E27FC236}">
                      <a16:creationId xmlns:a16="http://schemas.microsoft.com/office/drawing/2014/main" id="{9193376B-0ECD-4A49-ADCE-31DBAD447A51}"/>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48" name="Rectangle: Rounded Corners 247">
                  <a:extLst>
                    <a:ext uri="{FF2B5EF4-FFF2-40B4-BE49-F238E27FC236}">
                      <a16:creationId xmlns:a16="http://schemas.microsoft.com/office/drawing/2014/main" id="{20E13D1B-8551-4107-BD1F-F3C58F64A02B}"/>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4" name="Title 1">
                <a:extLst>
                  <a:ext uri="{FF2B5EF4-FFF2-40B4-BE49-F238E27FC236}">
                    <a16:creationId xmlns:a16="http://schemas.microsoft.com/office/drawing/2014/main" id="{1326188E-8C14-4484-80B1-5063606AA5B0}"/>
                  </a:ext>
                </a:extLst>
              </p:cNvPr>
              <p:cNvSpPr txBox="1">
                <a:spLocks/>
              </p:cNvSpPr>
              <p:nvPr/>
            </p:nvSpPr>
            <p:spPr>
              <a:xfrm>
                <a:off x="9117419" y="2060352"/>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External data sources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55" name="Rectangle: Rounded Corners 254">
                <a:extLst>
                  <a:ext uri="{FF2B5EF4-FFF2-40B4-BE49-F238E27FC236}">
                    <a16:creationId xmlns:a16="http://schemas.microsoft.com/office/drawing/2014/main" id="{88766259-650A-42D6-AFD4-B32FEB843414}"/>
                  </a:ext>
                </a:extLst>
              </p:cNvPr>
              <p:cNvSpPr/>
              <p:nvPr/>
            </p:nvSpPr>
            <p:spPr bwMode="auto">
              <a:xfrm>
                <a:off x="9256621" y="2524903"/>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Database_EFC7" title="Icon of a cylinder">
                <a:extLst>
                  <a:ext uri="{FF2B5EF4-FFF2-40B4-BE49-F238E27FC236}">
                    <a16:creationId xmlns:a16="http://schemas.microsoft.com/office/drawing/2014/main" id="{84CE647C-EA9A-4B7E-A13D-3FD4E33498EE}"/>
                  </a:ext>
                </a:extLst>
              </p:cNvPr>
              <p:cNvSpPr>
                <a:spLocks noChangeAspect="1" noEditPoints="1"/>
              </p:cNvSpPr>
              <p:nvPr/>
            </p:nvSpPr>
            <p:spPr bwMode="auto">
              <a:xfrm>
                <a:off x="9398390" y="2613940"/>
                <a:ext cx="351736" cy="45720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055" name="Straight Connector 2054">
                <a:extLst>
                  <a:ext uri="{FF2B5EF4-FFF2-40B4-BE49-F238E27FC236}">
                    <a16:creationId xmlns:a16="http://schemas.microsoft.com/office/drawing/2014/main" id="{F35F144C-2A77-480A-952A-2FC328C37DBB}"/>
                  </a:ext>
                </a:extLst>
              </p:cNvPr>
              <p:cNvCxnSpPr/>
              <p:nvPr/>
            </p:nvCxnSpPr>
            <p:spPr>
              <a:xfrm flipH="1">
                <a:off x="8262935" y="4170178"/>
                <a:ext cx="97685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BD5B6A54-D3F2-4376-ADBB-433DF478912A}"/>
                  </a:ext>
                </a:extLst>
              </p:cNvPr>
              <p:cNvCxnSpPr/>
              <p:nvPr/>
            </p:nvCxnSpPr>
            <p:spPr>
              <a:xfrm flipH="1">
                <a:off x="8262935" y="2842540"/>
                <a:ext cx="97685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267" name="Title 1">
                <a:extLst>
                  <a:ext uri="{FF2B5EF4-FFF2-40B4-BE49-F238E27FC236}">
                    <a16:creationId xmlns:a16="http://schemas.microsoft.com/office/drawing/2014/main" id="{F90B894B-7F52-497B-803D-BBD2FDB70D02}"/>
                  </a:ext>
                </a:extLst>
              </p:cNvPr>
              <p:cNvSpPr txBox="1">
                <a:spLocks/>
              </p:cNvSpPr>
              <p:nvPr/>
            </p:nvSpPr>
            <p:spPr>
              <a:xfrm>
                <a:off x="4949488" y="5218837"/>
                <a:ext cx="657633"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RBAC</a:t>
                </a:r>
              </a:p>
            </p:txBody>
          </p:sp>
          <p:sp>
            <p:nvSpPr>
              <p:cNvPr id="2056" name="Rectangle 2055">
                <a:extLst>
                  <a:ext uri="{FF2B5EF4-FFF2-40B4-BE49-F238E27FC236}">
                    <a16:creationId xmlns:a16="http://schemas.microsoft.com/office/drawing/2014/main" id="{04695004-9D55-4827-A993-033659F816CA}"/>
                  </a:ext>
                </a:extLst>
              </p:cNvPr>
              <p:cNvSpPr/>
              <p:nvPr/>
            </p:nvSpPr>
            <p:spPr bwMode="auto">
              <a:xfrm>
                <a:off x="8150673" y="1540316"/>
                <a:ext cx="568539" cy="431142"/>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43" name="Graphic 242">
                <a:extLst>
                  <a:ext uri="{FF2B5EF4-FFF2-40B4-BE49-F238E27FC236}">
                    <a16:creationId xmlns:a16="http://schemas.microsoft.com/office/drawing/2014/main" id="{C053D7DF-3CFA-4460-9F38-B0A5A0AA67A2}"/>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232746" y="1511839"/>
                <a:ext cx="457200" cy="457200"/>
              </a:xfrm>
              <a:prstGeom prst="rect">
                <a:avLst/>
              </a:prstGeom>
            </p:spPr>
          </p:pic>
        </p:grpSp>
      </p:grpSp>
    </p:spTree>
    <p:extLst>
      <p:ext uri="{BB962C8B-B14F-4D97-AF65-F5344CB8AC3E}">
        <p14:creationId xmlns:p14="http://schemas.microsoft.com/office/powerpoint/2010/main" val="3524891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601A55-45C4-4A86-B422-4B13A84098C0}"/>
              </a:ext>
            </a:extLst>
          </p:cNvPr>
          <p:cNvSpPr/>
          <p:nvPr/>
        </p:nvSpPr>
        <p:spPr>
          <a:xfrm>
            <a:off x="455995" y="1585867"/>
            <a:ext cx="4386938" cy="3908762"/>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Challenge</a:t>
            </a:r>
          </a:p>
          <a:p>
            <a:r>
              <a:rPr lang="en-US" sz="1600">
                <a:solidFill>
                  <a:srgbClr val="000000"/>
                </a:solidFill>
                <a:latin typeface="Segoe UI" panose="020B0502040204020203" pitchFamily="34" charset="0"/>
                <a:cs typeface="Segoe UI" panose="020B0502040204020203" pitchFamily="34" charset="0"/>
              </a:rPr>
              <a:t>ASOS ecommerce platform needs could scale to meet seasonal demand and instant update with high reliability in any location.</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Outcome</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of performance for customers in any location. The high scalability and fast performance translated to more sales, peaking at 22 orders per second on Black Friday and 33 per second on the following Cyber Monday—the two busiest shopping days of the year. </a:t>
            </a:r>
          </a:p>
        </p:txBody>
      </p:sp>
      <p:sp>
        <p:nvSpPr>
          <p:cNvPr id="13" name="Title 3">
            <a:extLst>
              <a:ext uri="{FF2B5EF4-FFF2-40B4-BE49-F238E27FC236}">
                <a16:creationId xmlns:a16="http://schemas.microsoft.com/office/drawing/2014/main" id="{C1B542AB-8EDC-43D2-BA76-F711F77E0A5B}"/>
              </a:ext>
            </a:extLst>
          </p:cNvPr>
          <p:cNvSpPr txBox="1">
            <a:spLocks/>
          </p:cNvSpPr>
          <p:nvPr/>
        </p:nvSpPr>
        <p:spPr>
          <a:xfrm>
            <a:off x="455994" y="580121"/>
            <a:ext cx="4585905"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Retailer delivers world-class shopping experiences</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pic>
        <p:nvPicPr>
          <p:cNvPr id="19" name="Picture 18" descr="A person standing in a room&#10;&#10;Description automatically generated">
            <a:extLst>
              <a:ext uri="{FF2B5EF4-FFF2-40B4-BE49-F238E27FC236}">
                <a16:creationId xmlns:a16="http://schemas.microsoft.com/office/drawing/2014/main" id="{0B3063C0-4AF0-4C12-AE99-BA04B28CF708}"/>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334000" y="974"/>
            <a:ext cx="6858000" cy="6857026"/>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sp>
        <p:nvSpPr>
          <p:cNvPr id="20" name="Rectangle 19">
            <a:extLst>
              <a:ext uri="{FF2B5EF4-FFF2-40B4-BE49-F238E27FC236}">
                <a16:creationId xmlns:a16="http://schemas.microsoft.com/office/drawing/2014/main" id="{4DB0D3CE-6A6B-4B5F-815F-DF66C560E3B9}"/>
              </a:ext>
            </a:extLst>
          </p:cNvPr>
          <p:cNvSpPr/>
          <p:nvPr/>
        </p:nvSpPr>
        <p:spPr bwMode="auto">
          <a:xfrm>
            <a:off x="533400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4" name="Picture 23" descr="Image result for ASOS logo png">
            <a:hlinkClick r:id="rId4"/>
            <a:extLst>
              <a:ext uri="{FF2B5EF4-FFF2-40B4-BE49-F238E27FC236}">
                <a16:creationId xmlns:a16="http://schemas.microsoft.com/office/drawing/2014/main" id="{03CB3BD4-316B-4CA4-B174-5CE80002BF97}"/>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026200" y="2924026"/>
            <a:ext cx="3473600" cy="101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1165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tanding in a room&#10;&#10;Description automatically generated">
            <a:extLst>
              <a:ext uri="{FF2B5EF4-FFF2-40B4-BE49-F238E27FC236}">
                <a16:creationId xmlns:a16="http://schemas.microsoft.com/office/drawing/2014/main" id="{46457063-6481-4B1F-B2B1-3E275291D7EF}"/>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974"/>
            <a:ext cx="6858000" cy="6857026"/>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sp>
        <p:nvSpPr>
          <p:cNvPr id="4" name="Rectangle 3">
            <a:extLst>
              <a:ext uri="{FF2B5EF4-FFF2-40B4-BE49-F238E27FC236}">
                <a16:creationId xmlns:a16="http://schemas.microsoft.com/office/drawing/2014/main" id="{8240F72A-B330-4295-B9CE-16B22BDD8F98}"/>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 name="Picture 11" descr="Image result for ASOS logo png">
            <a:hlinkClick r:id="rId4"/>
            <a:extLst>
              <a:ext uri="{FF2B5EF4-FFF2-40B4-BE49-F238E27FC236}">
                <a16:creationId xmlns:a16="http://schemas.microsoft.com/office/drawing/2014/main" id="{7DA3B644-6E82-4FF4-948C-0252609DF5DD}"/>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692200" y="2924026"/>
            <a:ext cx="3473600" cy="10109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8B9A50-3009-4C23-8729-997A61E67C4A}"/>
              </a:ext>
            </a:extLst>
          </p:cNvPr>
          <p:cNvSpPr/>
          <p:nvPr/>
        </p:nvSpPr>
        <p:spPr>
          <a:xfrm>
            <a:off x="7323406" y="1591487"/>
            <a:ext cx="4373294" cy="3539430"/>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“The service tier served 167 million requests in the 24 hours of Black Friday. We maxed at 3,500 requests a second on the product API and had an average response time of 48 milliseconds. “</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Bob Strudwick</a:t>
            </a:r>
            <a:endParaRPr lang="en-US"/>
          </a:p>
          <a:p>
            <a:r>
              <a:rPr lang="en-US" sz="1600">
                <a:solidFill>
                  <a:srgbClr val="505050">
                    <a:lumMod val="75000"/>
                  </a:srgbClr>
                </a:solidFill>
                <a:latin typeface="Segoe UI" panose="020B0502040204020203" pitchFamily="34" charset="0"/>
                <a:cs typeface="Segoe UI" panose="020B0502040204020203" pitchFamily="34" charset="0"/>
              </a:rPr>
              <a:t>Chief Technology Officer</a:t>
            </a:r>
          </a:p>
        </p:txBody>
      </p:sp>
    </p:spTree>
    <p:extLst>
      <p:ext uri="{BB962C8B-B14F-4D97-AF65-F5344CB8AC3E}">
        <p14:creationId xmlns:p14="http://schemas.microsoft.com/office/powerpoint/2010/main" val="304499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060" name="Group 2059">
            <a:extLst>
              <a:ext uri="{FF2B5EF4-FFF2-40B4-BE49-F238E27FC236}">
                <a16:creationId xmlns:a16="http://schemas.microsoft.com/office/drawing/2014/main" id="{2C1DC47F-C030-4076-8D6B-0566FEC18D7C}"/>
              </a:ext>
            </a:extLst>
          </p:cNvPr>
          <p:cNvGrpSpPr/>
          <p:nvPr/>
        </p:nvGrpSpPr>
        <p:grpSpPr>
          <a:xfrm>
            <a:off x="1142035" y="554989"/>
            <a:ext cx="9907930" cy="5748022"/>
            <a:chOff x="1142035" y="842499"/>
            <a:chExt cx="9907930" cy="5748022"/>
          </a:xfrm>
        </p:grpSpPr>
        <p:grpSp>
          <p:nvGrpSpPr>
            <p:cNvPr id="2048" name="Group 2047">
              <a:extLst>
                <a:ext uri="{FF2B5EF4-FFF2-40B4-BE49-F238E27FC236}">
                  <a16:creationId xmlns:a16="http://schemas.microsoft.com/office/drawing/2014/main" id="{D64926BE-E217-42B2-A021-5A098C08942A}"/>
                </a:ext>
              </a:extLst>
            </p:cNvPr>
            <p:cNvGrpSpPr/>
            <p:nvPr/>
          </p:nvGrpSpPr>
          <p:grpSpPr>
            <a:xfrm>
              <a:off x="1142035" y="842499"/>
              <a:ext cx="9907930" cy="5748022"/>
              <a:chOff x="806496" y="823839"/>
              <a:chExt cx="9907930" cy="5748022"/>
            </a:xfrm>
          </p:grpSpPr>
          <p:grpSp>
            <p:nvGrpSpPr>
              <p:cNvPr id="12" name="Group 11">
                <a:extLst>
                  <a:ext uri="{FF2B5EF4-FFF2-40B4-BE49-F238E27FC236}">
                    <a16:creationId xmlns:a16="http://schemas.microsoft.com/office/drawing/2014/main" id="{D1C9B9D5-A08E-4C7D-B3FE-BB51185418E2}"/>
                  </a:ext>
                </a:extLst>
              </p:cNvPr>
              <p:cNvGrpSpPr/>
              <p:nvPr/>
            </p:nvGrpSpPr>
            <p:grpSpPr>
              <a:xfrm>
                <a:off x="806496" y="1840174"/>
                <a:ext cx="913678" cy="4153091"/>
                <a:chOff x="1361667" y="1799193"/>
                <a:chExt cx="913678" cy="4153091"/>
              </a:xfrm>
            </p:grpSpPr>
            <p:grpSp>
              <p:nvGrpSpPr>
                <p:cNvPr id="2" name="Group 1">
                  <a:extLst>
                    <a:ext uri="{FF2B5EF4-FFF2-40B4-BE49-F238E27FC236}">
                      <a16:creationId xmlns:a16="http://schemas.microsoft.com/office/drawing/2014/main" id="{9DD14EB2-E498-4FA3-B4D5-A15DDF932C97}"/>
                    </a:ext>
                  </a:extLst>
                </p:cNvPr>
                <p:cNvGrpSpPr/>
                <p:nvPr/>
              </p:nvGrpSpPr>
              <p:grpSpPr>
                <a:xfrm>
                  <a:off x="1361667" y="1799193"/>
                  <a:ext cx="913678" cy="915159"/>
                  <a:chOff x="1908002" y="1799193"/>
                  <a:chExt cx="913678" cy="915159"/>
                </a:xfrm>
              </p:grpSpPr>
              <p:pic>
                <p:nvPicPr>
                  <p:cNvPr id="92" name="Picture 4" descr="Image result for apple logo png">
                    <a:extLst>
                      <a:ext uri="{FF2B5EF4-FFF2-40B4-BE49-F238E27FC236}">
                        <a16:creationId xmlns:a16="http://schemas.microsoft.com/office/drawing/2014/main" id="{EA56FBF5-59CD-4D56-9B3A-3B264A5D0014}"/>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139061" y="2170935"/>
                    <a:ext cx="451560" cy="451560"/>
                  </a:xfrm>
                  <a:prstGeom prst="rect">
                    <a:avLst/>
                  </a:prstGeom>
                  <a:noFill/>
                  <a:extLst>
                    <a:ext uri="{909E8E84-426E-40DD-AFC4-6F175D3DCCD1}">
                      <a14:hiddenFill xmlns:a14="http://schemas.microsoft.com/office/drawing/2010/main">
                        <a:solidFill>
                          <a:srgbClr val="FFFFFF"/>
                        </a:solidFill>
                      </a14:hiddenFill>
                    </a:ext>
                  </a:extLst>
                </p:spPr>
              </p:pic>
              <p:sp>
                <p:nvSpPr>
                  <p:cNvPr id="93" name="Title 1">
                    <a:extLst>
                      <a:ext uri="{FF2B5EF4-FFF2-40B4-BE49-F238E27FC236}">
                        <a16:creationId xmlns:a16="http://schemas.microsoft.com/office/drawing/2014/main" id="{6D886E89-09BB-40D2-A822-75EEDD62E9BA}"/>
                      </a:ext>
                    </a:extLst>
                  </p:cNvPr>
                  <p:cNvSpPr txBox="1">
                    <a:spLocks/>
                  </p:cNvSpPr>
                  <p:nvPr/>
                </p:nvSpPr>
                <p:spPr>
                  <a:xfrm>
                    <a:off x="1908002" y="179919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iOS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4" name="Rectangle: Rounded Corners 93">
                    <a:extLst>
                      <a:ext uri="{FF2B5EF4-FFF2-40B4-BE49-F238E27FC236}">
                        <a16:creationId xmlns:a16="http://schemas.microsoft.com/office/drawing/2014/main" id="{860C4D18-388A-48C9-8930-A7891652B46D}"/>
                      </a:ext>
                    </a:extLst>
                  </p:cNvPr>
                  <p:cNvSpPr/>
                  <p:nvPr/>
                </p:nvSpPr>
                <p:spPr bwMode="auto">
                  <a:xfrm>
                    <a:off x="2047204" y="2079078"/>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7A566B97-58A7-4E73-B9AF-1D4947BC9AD7}"/>
                    </a:ext>
                  </a:extLst>
                </p:cNvPr>
                <p:cNvGrpSpPr/>
                <p:nvPr/>
              </p:nvGrpSpPr>
              <p:grpSpPr>
                <a:xfrm>
                  <a:off x="1361667" y="2878504"/>
                  <a:ext cx="913678" cy="915159"/>
                  <a:chOff x="1908002" y="2852346"/>
                  <a:chExt cx="913678" cy="915159"/>
                </a:xfrm>
              </p:grpSpPr>
              <p:pic>
                <p:nvPicPr>
                  <p:cNvPr id="89" name="Picture 2" descr="Image result for android logo png">
                    <a:extLst>
                      <a:ext uri="{FF2B5EF4-FFF2-40B4-BE49-F238E27FC236}">
                        <a16:creationId xmlns:a16="http://schemas.microsoft.com/office/drawing/2014/main" id="{257D0151-17E3-463F-AAA9-624F5689E90F}"/>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143393" y="3228420"/>
                    <a:ext cx="442896" cy="442896"/>
                  </a:xfrm>
                  <a:prstGeom prst="rect">
                    <a:avLst/>
                  </a:prstGeom>
                  <a:noFill/>
                  <a:extLst>
                    <a:ext uri="{909E8E84-426E-40DD-AFC4-6F175D3DCCD1}">
                      <a14:hiddenFill xmlns:a14="http://schemas.microsoft.com/office/drawing/2010/main">
                        <a:solidFill>
                          <a:srgbClr val="FFFFFF"/>
                        </a:solidFill>
                      </a14:hiddenFill>
                    </a:ext>
                  </a:extLst>
                </p:spPr>
              </p:pic>
              <p:sp>
                <p:nvSpPr>
                  <p:cNvPr id="95" name="Title 1">
                    <a:extLst>
                      <a:ext uri="{FF2B5EF4-FFF2-40B4-BE49-F238E27FC236}">
                        <a16:creationId xmlns:a16="http://schemas.microsoft.com/office/drawing/2014/main" id="{17CD8B3F-18F6-4127-BC7A-CF36A24A0170}"/>
                      </a:ext>
                    </a:extLst>
                  </p:cNvPr>
                  <p:cNvSpPr txBox="1">
                    <a:spLocks/>
                  </p:cNvSpPr>
                  <p:nvPr/>
                </p:nvSpPr>
                <p:spPr>
                  <a:xfrm>
                    <a:off x="1908002" y="2852346"/>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Android</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6" name="Rectangle: Rounded Corners 95">
                    <a:extLst>
                      <a:ext uri="{FF2B5EF4-FFF2-40B4-BE49-F238E27FC236}">
                        <a16:creationId xmlns:a16="http://schemas.microsoft.com/office/drawing/2014/main" id="{0529E33B-3B81-43F1-8C2F-A0F42B9D6534}"/>
                      </a:ext>
                    </a:extLst>
                  </p:cNvPr>
                  <p:cNvSpPr/>
                  <p:nvPr/>
                </p:nvSpPr>
                <p:spPr bwMode="auto">
                  <a:xfrm>
                    <a:off x="2047204" y="3132231"/>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84EF69-6F2D-4F2A-8A97-9EBE1F0E1A3E}"/>
                    </a:ext>
                  </a:extLst>
                </p:cNvPr>
                <p:cNvGrpSpPr/>
                <p:nvPr/>
              </p:nvGrpSpPr>
              <p:grpSpPr>
                <a:xfrm>
                  <a:off x="1361667" y="3957815"/>
                  <a:ext cx="913678" cy="915159"/>
                  <a:chOff x="1908002" y="3854319"/>
                  <a:chExt cx="913678" cy="915159"/>
                </a:xfrm>
              </p:grpSpPr>
              <p:sp>
                <p:nvSpPr>
                  <p:cNvPr id="98" name="Title 1">
                    <a:extLst>
                      <a:ext uri="{FF2B5EF4-FFF2-40B4-BE49-F238E27FC236}">
                        <a16:creationId xmlns:a16="http://schemas.microsoft.com/office/drawing/2014/main" id="{8704F58C-A362-493E-8D61-AB71F113D1DF}"/>
                      </a:ext>
                    </a:extLst>
                  </p:cNvPr>
                  <p:cNvSpPr txBox="1">
                    <a:spLocks/>
                  </p:cNvSpPr>
                  <p:nvPr/>
                </p:nvSpPr>
                <p:spPr>
                  <a:xfrm>
                    <a:off x="1908002" y="3854319"/>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Web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9" name="Rectangle: Rounded Corners 98">
                    <a:extLst>
                      <a:ext uri="{FF2B5EF4-FFF2-40B4-BE49-F238E27FC236}">
                        <a16:creationId xmlns:a16="http://schemas.microsoft.com/office/drawing/2014/main" id="{15AB1D35-2199-4999-B249-2ACE1B57E0A7}"/>
                      </a:ext>
                    </a:extLst>
                  </p:cNvPr>
                  <p:cNvSpPr/>
                  <p:nvPr/>
                </p:nvSpPr>
                <p:spPr bwMode="auto">
                  <a:xfrm>
                    <a:off x="2047204" y="4134204"/>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globe_2" title="Icon of a sphere made of lines">
                    <a:extLst>
                      <a:ext uri="{FF2B5EF4-FFF2-40B4-BE49-F238E27FC236}">
                        <a16:creationId xmlns:a16="http://schemas.microsoft.com/office/drawing/2014/main" id="{30698252-B33B-41DF-A4D4-F4FA8A46A639}"/>
                      </a:ext>
                    </a:extLst>
                  </p:cNvPr>
                  <p:cNvSpPr>
                    <a:spLocks noChangeAspect="1" noEditPoints="1"/>
                  </p:cNvSpPr>
                  <p:nvPr/>
                </p:nvSpPr>
                <p:spPr bwMode="auto">
                  <a:xfrm>
                    <a:off x="2155543" y="4242543"/>
                    <a:ext cx="418597" cy="41859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80A00264-7575-4A52-91DE-F7355212FC5E}"/>
                    </a:ext>
                  </a:extLst>
                </p:cNvPr>
                <p:cNvGrpSpPr/>
                <p:nvPr/>
              </p:nvGrpSpPr>
              <p:grpSpPr>
                <a:xfrm>
                  <a:off x="1361667" y="5037125"/>
                  <a:ext cx="913678" cy="915159"/>
                  <a:chOff x="1908002" y="5037125"/>
                  <a:chExt cx="913678" cy="915159"/>
                </a:xfrm>
              </p:grpSpPr>
              <p:pic>
                <p:nvPicPr>
                  <p:cNvPr id="90" name="Picture 2" descr="Image result for twitter logo png">
                    <a:extLst>
                      <a:ext uri="{FF2B5EF4-FFF2-40B4-BE49-F238E27FC236}">
                        <a16:creationId xmlns:a16="http://schemas.microsoft.com/office/drawing/2014/main" id="{75E62422-C067-419C-9B50-B1DE3B995D09}"/>
                      </a:ext>
                    </a:extLst>
                  </p:cNvPr>
                  <p:cNvPicPr>
                    <a:picLocks noChangeAspect="1" noChangeArrowheads="1"/>
                  </p:cNvPicPr>
                  <p:nvPr/>
                </p:nvPicPr>
                <p:blipFill rotWithShape="1">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2124395" y="5440882"/>
                    <a:ext cx="480892" cy="387531"/>
                  </a:xfrm>
                  <a:prstGeom prst="rect">
                    <a:avLst/>
                  </a:prstGeom>
                  <a:noFill/>
                  <a:extLst>
                    <a:ext uri="{909E8E84-426E-40DD-AFC4-6F175D3DCCD1}">
                      <a14:hiddenFill xmlns:a14="http://schemas.microsoft.com/office/drawing/2010/main">
                        <a:solidFill>
                          <a:srgbClr val="FFFFFF"/>
                        </a:solidFill>
                      </a14:hiddenFill>
                    </a:ext>
                  </a:extLst>
                </p:spPr>
              </p:pic>
              <p:sp>
                <p:nvSpPr>
                  <p:cNvPr id="101" name="Title 1">
                    <a:extLst>
                      <a:ext uri="{FF2B5EF4-FFF2-40B4-BE49-F238E27FC236}">
                        <a16:creationId xmlns:a16="http://schemas.microsoft.com/office/drawing/2014/main" id="{E0F75689-3F4D-4AFD-9499-CDF082EC1310}"/>
                      </a:ext>
                    </a:extLst>
                  </p:cNvPr>
                  <p:cNvSpPr txBox="1">
                    <a:spLocks/>
                  </p:cNvSpPr>
                  <p:nvPr/>
                </p:nvSpPr>
                <p:spPr>
                  <a:xfrm>
                    <a:off x="1908002" y="5037125"/>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Social</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02" name="Rectangle: Rounded Corners 101">
                    <a:extLst>
                      <a:ext uri="{FF2B5EF4-FFF2-40B4-BE49-F238E27FC236}">
                        <a16:creationId xmlns:a16="http://schemas.microsoft.com/office/drawing/2014/main" id="{FDEE892A-1418-4580-8C44-726A253BA7F4}"/>
                      </a:ext>
                    </a:extLst>
                  </p:cNvPr>
                  <p:cNvSpPr/>
                  <p:nvPr/>
                </p:nvSpPr>
                <p:spPr bwMode="auto">
                  <a:xfrm>
                    <a:off x="2047204" y="5317010"/>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5" name="Title 1">
                <a:extLst>
                  <a:ext uri="{FF2B5EF4-FFF2-40B4-BE49-F238E27FC236}">
                    <a16:creationId xmlns:a16="http://schemas.microsoft.com/office/drawing/2014/main" id="{779A969B-9A8A-44E9-9872-F4667BFA9F21}"/>
                  </a:ext>
                </a:extLst>
              </p:cNvPr>
              <p:cNvSpPr txBox="1">
                <a:spLocks/>
              </p:cNvSpPr>
              <p:nvPr/>
            </p:nvSpPr>
            <p:spPr>
              <a:xfrm>
                <a:off x="897575" y="1396874"/>
                <a:ext cx="7315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panose="020B0702040204020203" pitchFamily="34" charset="0"/>
                    <a:cs typeface="Segoe UI Semibold" panose="020B0702040204020203" pitchFamily="34" charset="0"/>
                  </a:rPr>
                  <a:t>Channels</a:t>
                </a:r>
              </a:p>
            </p:txBody>
          </p:sp>
          <p:sp>
            <p:nvSpPr>
              <p:cNvPr id="127" name="Title 1">
                <a:extLst>
                  <a:ext uri="{FF2B5EF4-FFF2-40B4-BE49-F238E27FC236}">
                    <a16:creationId xmlns:a16="http://schemas.microsoft.com/office/drawing/2014/main" id="{EECC5CAC-44F3-4987-AE2E-9A05E1AB02AF}"/>
                  </a:ext>
                </a:extLst>
              </p:cNvPr>
              <p:cNvSpPr txBox="1">
                <a:spLocks/>
              </p:cNvSpPr>
              <p:nvPr/>
            </p:nvSpPr>
            <p:spPr>
              <a:xfrm>
                <a:off x="3348357" y="823839"/>
                <a:ext cx="7315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US" sz="1200" spc="0">
                    <a:solidFill>
                      <a:srgbClr val="FFFFFF"/>
                    </a:solidFill>
                    <a:latin typeface="Segoe UI Semibold" panose="020B0702040204020203" pitchFamily="34" charset="0"/>
                    <a:cs typeface="Segoe UI Semibold" panose="020B0702040204020203" pitchFamily="34" charset="0"/>
                  </a:rPr>
                  <a:t>Services</a:t>
                </a:r>
              </a:p>
            </p:txBody>
          </p:sp>
          <p:grpSp>
            <p:nvGrpSpPr>
              <p:cNvPr id="39" name="Group 38">
                <a:extLst>
                  <a:ext uri="{FF2B5EF4-FFF2-40B4-BE49-F238E27FC236}">
                    <a16:creationId xmlns:a16="http://schemas.microsoft.com/office/drawing/2014/main" id="{6E0F4A4D-F47D-4E67-AA2B-C85391639BDD}"/>
                  </a:ext>
                </a:extLst>
              </p:cNvPr>
              <p:cNvGrpSpPr/>
              <p:nvPr/>
            </p:nvGrpSpPr>
            <p:grpSpPr>
              <a:xfrm>
                <a:off x="2493556" y="1261578"/>
                <a:ext cx="2454779" cy="5310283"/>
                <a:chOff x="2673339" y="1154277"/>
                <a:chExt cx="2454779" cy="5310283"/>
              </a:xfrm>
            </p:grpSpPr>
            <p:grpSp>
              <p:nvGrpSpPr>
                <p:cNvPr id="38" name="Group 37">
                  <a:extLst>
                    <a:ext uri="{FF2B5EF4-FFF2-40B4-BE49-F238E27FC236}">
                      <a16:creationId xmlns:a16="http://schemas.microsoft.com/office/drawing/2014/main" id="{03D05AA7-C97D-4F61-B720-D8557EC462FE}"/>
                    </a:ext>
                  </a:extLst>
                </p:cNvPr>
                <p:cNvGrpSpPr/>
                <p:nvPr/>
              </p:nvGrpSpPr>
              <p:grpSpPr>
                <a:xfrm>
                  <a:off x="2673339" y="1154277"/>
                  <a:ext cx="2454779" cy="1327666"/>
                  <a:chOff x="2673339" y="1154277"/>
                  <a:chExt cx="2454779" cy="1327666"/>
                </a:xfrm>
              </p:grpSpPr>
              <p:sp>
                <p:nvSpPr>
                  <p:cNvPr id="107" name="Rectangle: Rounded Corners 106">
                    <a:extLst>
                      <a:ext uri="{FF2B5EF4-FFF2-40B4-BE49-F238E27FC236}">
                        <a16:creationId xmlns:a16="http://schemas.microsoft.com/office/drawing/2014/main" id="{40020DB0-79C6-4C79-A2F0-CE58D0776BAF}"/>
                      </a:ext>
                    </a:extLst>
                  </p:cNvPr>
                  <p:cNvSpPr/>
                  <p:nvPr/>
                </p:nvSpPr>
                <p:spPr bwMode="auto">
                  <a:xfrm>
                    <a:off x="2754455" y="1433715"/>
                    <a:ext cx="2292547" cy="1048228"/>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itle 1">
                    <a:extLst>
                      <a:ext uri="{FF2B5EF4-FFF2-40B4-BE49-F238E27FC236}">
                        <a16:creationId xmlns:a16="http://schemas.microsoft.com/office/drawing/2014/main" id="{EE0466B3-EDF9-47CD-9220-1FF661C9FE0E}"/>
                      </a:ext>
                    </a:extLst>
                  </p:cNvPr>
                  <p:cNvSpPr txBox="1">
                    <a:spLocks/>
                  </p:cNvSpPr>
                  <p:nvPr/>
                </p:nvSpPr>
                <p:spPr>
                  <a:xfrm>
                    <a:off x="2754455" y="1154277"/>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Customer experience</a:t>
                    </a:r>
                  </a:p>
                </p:txBody>
              </p:sp>
              <p:grpSp>
                <p:nvGrpSpPr>
                  <p:cNvPr id="33" name="Group 32">
                    <a:extLst>
                      <a:ext uri="{FF2B5EF4-FFF2-40B4-BE49-F238E27FC236}">
                        <a16:creationId xmlns:a16="http://schemas.microsoft.com/office/drawing/2014/main" id="{3D7F1A0B-C90E-4AE1-B506-BEFEB89C971C}"/>
                      </a:ext>
                    </a:extLst>
                  </p:cNvPr>
                  <p:cNvGrpSpPr/>
                  <p:nvPr/>
                </p:nvGrpSpPr>
                <p:grpSpPr>
                  <a:xfrm>
                    <a:off x="2673339" y="1509521"/>
                    <a:ext cx="2454779" cy="860196"/>
                    <a:chOff x="2673339" y="1509521"/>
                    <a:chExt cx="2454779" cy="860196"/>
                  </a:xfrm>
                </p:grpSpPr>
                <p:grpSp>
                  <p:nvGrpSpPr>
                    <p:cNvPr id="22" name="Group 21">
                      <a:extLst>
                        <a:ext uri="{FF2B5EF4-FFF2-40B4-BE49-F238E27FC236}">
                          <a16:creationId xmlns:a16="http://schemas.microsoft.com/office/drawing/2014/main" id="{53C96038-03BC-4A6C-B641-E7BB5ABE86B4}"/>
                        </a:ext>
                      </a:extLst>
                    </p:cNvPr>
                    <p:cNvGrpSpPr/>
                    <p:nvPr/>
                  </p:nvGrpSpPr>
                  <p:grpSpPr>
                    <a:xfrm>
                      <a:off x="2673339" y="1509521"/>
                      <a:ext cx="913678" cy="860196"/>
                      <a:chOff x="2673339" y="1509521"/>
                      <a:chExt cx="913678" cy="860196"/>
                    </a:xfrm>
                  </p:grpSpPr>
                  <p:sp>
                    <p:nvSpPr>
                      <p:cNvPr id="109" name="Title 1">
                        <a:extLst>
                          <a:ext uri="{FF2B5EF4-FFF2-40B4-BE49-F238E27FC236}">
                            <a16:creationId xmlns:a16="http://schemas.microsoft.com/office/drawing/2014/main" id="{947CD8AC-7FB7-4FD2-800B-273D0BB6FF5C}"/>
                          </a:ext>
                        </a:extLst>
                      </p:cNvPr>
                      <p:cNvSpPr txBox="1">
                        <a:spLocks/>
                      </p:cNvSpPr>
                      <p:nvPr/>
                    </p:nvSpPr>
                    <p:spPr>
                      <a:xfrm>
                        <a:off x="2673339" y="150952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Identity </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10" name="Rectangle: Rounded Corners 109">
                        <a:extLst>
                          <a:ext uri="{FF2B5EF4-FFF2-40B4-BE49-F238E27FC236}">
                            <a16:creationId xmlns:a16="http://schemas.microsoft.com/office/drawing/2014/main" id="{BA1947CA-98A1-4D77-9CF8-B9F29E796642}"/>
                          </a:ext>
                        </a:extLst>
                      </p:cNvPr>
                      <p:cNvSpPr/>
                      <p:nvPr/>
                    </p:nvSpPr>
                    <p:spPr bwMode="auto">
                      <a:xfrm>
                        <a:off x="2901578"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Fingerprint_E928" title="Icon of a fingerprint">
                        <a:extLst>
                          <a:ext uri="{FF2B5EF4-FFF2-40B4-BE49-F238E27FC236}">
                            <a16:creationId xmlns:a16="http://schemas.microsoft.com/office/drawing/2014/main" id="{A4570C09-FDF2-409F-AF12-D3853AFE785B}"/>
                          </a:ext>
                        </a:extLst>
                      </p:cNvPr>
                      <p:cNvSpPr>
                        <a:spLocks noChangeAspect="1" noEditPoints="1"/>
                      </p:cNvSpPr>
                      <p:nvPr/>
                    </p:nvSpPr>
                    <p:spPr bwMode="auto">
                      <a:xfrm>
                        <a:off x="3017987" y="1990241"/>
                        <a:ext cx="224382" cy="301752"/>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6" name="Group 25">
                      <a:extLst>
                        <a:ext uri="{FF2B5EF4-FFF2-40B4-BE49-F238E27FC236}">
                          <a16:creationId xmlns:a16="http://schemas.microsoft.com/office/drawing/2014/main" id="{7572A8D0-0174-40C9-B56C-EB45DD46828F}"/>
                        </a:ext>
                      </a:extLst>
                    </p:cNvPr>
                    <p:cNvGrpSpPr/>
                    <p:nvPr/>
                  </p:nvGrpSpPr>
                  <p:grpSpPr>
                    <a:xfrm>
                      <a:off x="3443889" y="1509521"/>
                      <a:ext cx="913678" cy="860196"/>
                      <a:chOff x="3462550" y="1509521"/>
                      <a:chExt cx="913678" cy="860196"/>
                    </a:xfrm>
                  </p:grpSpPr>
                  <p:sp>
                    <p:nvSpPr>
                      <p:cNvPr id="118" name="Title 1">
                        <a:extLst>
                          <a:ext uri="{FF2B5EF4-FFF2-40B4-BE49-F238E27FC236}">
                            <a16:creationId xmlns:a16="http://schemas.microsoft.com/office/drawing/2014/main" id="{E68C99F2-379E-4768-A88C-F5DAB29269D3}"/>
                          </a:ext>
                        </a:extLst>
                      </p:cNvPr>
                      <p:cNvSpPr txBox="1">
                        <a:spLocks/>
                      </p:cNvSpPr>
                      <p:nvPr/>
                    </p:nvSpPr>
                    <p:spPr>
                      <a:xfrm>
                        <a:off x="3462550" y="150952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Customer profile SVC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19" name="Rectangle: Rounded Corners 118">
                        <a:extLst>
                          <a:ext uri="{FF2B5EF4-FFF2-40B4-BE49-F238E27FC236}">
                            <a16:creationId xmlns:a16="http://schemas.microsoft.com/office/drawing/2014/main" id="{9D776268-01AB-40DC-B092-1587CF7CBFD0}"/>
                          </a:ext>
                        </a:extLst>
                      </p:cNvPr>
                      <p:cNvSpPr/>
                      <p:nvPr/>
                    </p:nvSpPr>
                    <p:spPr bwMode="auto">
                      <a:xfrm>
                        <a:off x="3690789"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ContactCard_EEBD" title="Icon of a contact card">
                        <a:extLst>
                          <a:ext uri="{FF2B5EF4-FFF2-40B4-BE49-F238E27FC236}">
                            <a16:creationId xmlns:a16="http://schemas.microsoft.com/office/drawing/2014/main" id="{F67AF6A9-0099-4618-9724-FD613294E700}"/>
                          </a:ext>
                        </a:extLst>
                      </p:cNvPr>
                      <p:cNvSpPr>
                        <a:spLocks noChangeAspect="1" noEditPoints="1"/>
                      </p:cNvSpPr>
                      <p:nvPr/>
                    </p:nvSpPr>
                    <p:spPr bwMode="auto">
                      <a:xfrm>
                        <a:off x="3768513" y="2030402"/>
                        <a:ext cx="301752" cy="22143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3369D753-FE12-448C-8D5D-ABE537AA7CB3}"/>
                        </a:ext>
                      </a:extLst>
                    </p:cNvPr>
                    <p:cNvGrpSpPr/>
                    <p:nvPr/>
                  </p:nvGrpSpPr>
                  <p:grpSpPr>
                    <a:xfrm>
                      <a:off x="4214440" y="1663410"/>
                      <a:ext cx="913678" cy="706307"/>
                      <a:chOff x="4251761" y="1663410"/>
                      <a:chExt cx="913678" cy="706307"/>
                    </a:xfrm>
                  </p:grpSpPr>
                  <p:sp>
                    <p:nvSpPr>
                      <p:cNvPr id="122" name="Title 1">
                        <a:extLst>
                          <a:ext uri="{FF2B5EF4-FFF2-40B4-BE49-F238E27FC236}">
                            <a16:creationId xmlns:a16="http://schemas.microsoft.com/office/drawing/2014/main" id="{6B3B09E6-0283-48F3-A5D9-713F40C144EC}"/>
                          </a:ext>
                        </a:extLst>
                      </p:cNvPr>
                      <p:cNvSpPr txBox="1">
                        <a:spLocks/>
                      </p:cNvSpPr>
                      <p:nvPr/>
                    </p:nvSpPr>
                    <p:spPr>
                      <a:xfrm>
                        <a:off x="4251761" y="166341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23" name="Rectangle: Rounded Corners 122">
                        <a:extLst>
                          <a:ext uri="{FF2B5EF4-FFF2-40B4-BE49-F238E27FC236}">
                            <a16:creationId xmlns:a16="http://schemas.microsoft.com/office/drawing/2014/main" id="{E3B6DC04-CD7D-40EF-9523-D4091E8F192B}"/>
                          </a:ext>
                        </a:extLst>
                      </p:cNvPr>
                      <p:cNvSpPr/>
                      <p:nvPr/>
                    </p:nvSpPr>
                    <p:spPr bwMode="auto">
                      <a:xfrm>
                        <a:off x="4480000"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Processing_E9F5" title="Icon of two interlocked gears">
                        <a:extLst>
                          <a:ext uri="{FF2B5EF4-FFF2-40B4-BE49-F238E27FC236}">
                            <a16:creationId xmlns:a16="http://schemas.microsoft.com/office/drawing/2014/main" id="{EE4C3D39-32F9-4AE8-A419-4BD1A59211E8}"/>
                          </a:ext>
                        </a:extLst>
                      </p:cNvPr>
                      <p:cNvSpPr>
                        <a:spLocks noChangeAspect="1" noEditPoints="1"/>
                      </p:cNvSpPr>
                      <p:nvPr/>
                    </p:nvSpPr>
                    <p:spPr bwMode="auto">
                      <a:xfrm>
                        <a:off x="4557724" y="2009714"/>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7" name="Group 36">
                  <a:extLst>
                    <a:ext uri="{FF2B5EF4-FFF2-40B4-BE49-F238E27FC236}">
                      <a16:creationId xmlns:a16="http://schemas.microsoft.com/office/drawing/2014/main" id="{73C7DB5D-EF8C-4F97-9D6A-EA24AEB5D6C4}"/>
                    </a:ext>
                  </a:extLst>
                </p:cNvPr>
                <p:cNvGrpSpPr/>
                <p:nvPr/>
              </p:nvGrpSpPr>
              <p:grpSpPr>
                <a:xfrm>
                  <a:off x="2673339" y="2642511"/>
                  <a:ext cx="2454779" cy="2333815"/>
                  <a:chOff x="2673339" y="2648731"/>
                  <a:chExt cx="2454779" cy="2333815"/>
                </a:xfrm>
              </p:grpSpPr>
              <p:sp>
                <p:nvSpPr>
                  <p:cNvPr id="218" name="Rectangle: Rounded Corners 217">
                    <a:extLst>
                      <a:ext uri="{FF2B5EF4-FFF2-40B4-BE49-F238E27FC236}">
                        <a16:creationId xmlns:a16="http://schemas.microsoft.com/office/drawing/2014/main" id="{FD5E9290-573C-4094-9FFC-E912176F3F23}"/>
                      </a:ext>
                    </a:extLst>
                  </p:cNvPr>
                  <p:cNvSpPr/>
                  <p:nvPr/>
                </p:nvSpPr>
                <p:spPr bwMode="auto">
                  <a:xfrm>
                    <a:off x="2754455" y="2928167"/>
                    <a:ext cx="2292547" cy="2054379"/>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Title 1">
                    <a:extLst>
                      <a:ext uri="{FF2B5EF4-FFF2-40B4-BE49-F238E27FC236}">
                        <a16:creationId xmlns:a16="http://schemas.microsoft.com/office/drawing/2014/main" id="{E4D41526-591E-486B-B743-2D263091B985}"/>
                      </a:ext>
                    </a:extLst>
                  </p:cNvPr>
                  <p:cNvSpPr txBox="1">
                    <a:spLocks/>
                  </p:cNvSpPr>
                  <p:nvPr/>
                </p:nvSpPr>
                <p:spPr>
                  <a:xfrm>
                    <a:off x="2754455" y="2648731"/>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eCommerce</a:t>
                    </a:r>
                  </a:p>
                </p:txBody>
              </p:sp>
              <p:grpSp>
                <p:nvGrpSpPr>
                  <p:cNvPr id="34" name="Group 33">
                    <a:extLst>
                      <a:ext uri="{FF2B5EF4-FFF2-40B4-BE49-F238E27FC236}">
                        <a16:creationId xmlns:a16="http://schemas.microsoft.com/office/drawing/2014/main" id="{D8DFE87A-C3A4-4648-AE81-E082F1B7E323}"/>
                      </a:ext>
                    </a:extLst>
                  </p:cNvPr>
                  <p:cNvGrpSpPr/>
                  <p:nvPr/>
                </p:nvGrpSpPr>
                <p:grpSpPr>
                  <a:xfrm>
                    <a:off x="2673339" y="3003975"/>
                    <a:ext cx="2454779" cy="1847686"/>
                    <a:chOff x="2673339" y="3003975"/>
                    <a:chExt cx="2454779" cy="1847686"/>
                  </a:xfrm>
                </p:grpSpPr>
                <p:grpSp>
                  <p:nvGrpSpPr>
                    <p:cNvPr id="23" name="Group 22">
                      <a:extLst>
                        <a:ext uri="{FF2B5EF4-FFF2-40B4-BE49-F238E27FC236}">
                          <a16:creationId xmlns:a16="http://schemas.microsoft.com/office/drawing/2014/main" id="{7B9557E2-B629-4F6F-877D-364CDDE8770C}"/>
                        </a:ext>
                      </a:extLst>
                    </p:cNvPr>
                    <p:cNvGrpSpPr/>
                    <p:nvPr/>
                  </p:nvGrpSpPr>
                  <p:grpSpPr>
                    <a:xfrm>
                      <a:off x="2673339" y="3003975"/>
                      <a:ext cx="913678" cy="860196"/>
                      <a:chOff x="2673339" y="3003975"/>
                      <a:chExt cx="913678" cy="860196"/>
                    </a:xfrm>
                  </p:grpSpPr>
                  <p:sp>
                    <p:nvSpPr>
                      <p:cNvPr id="249" name="Title 1">
                        <a:extLst>
                          <a:ext uri="{FF2B5EF4-FFF2-40B4-BE49-F238E27FC236}">
                            <a16:creationId xmlns:a16="http://schemas.microsoft.com/office/drawing/2014/main" id="{3358E457-4C22-42D3-8B9A-8E4E8C331DAF}"/>
                          </a:ext>
                        </a:extLst>
                      </p:cNvPr>
                      <p:cNvSpPr txBox="1">
                        <a:spLocks/>
                      </p:cNvSpPr>
                      <p:nvPr/>
                    </p:nvSpPr>
                    <p:spPr>
                      <a:xfrm>
                        <a:off x="2673339" y="300397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Product</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51" name="Rectangle: Rounded Corners 250">
                        <a:extLst>
                          <a:ext uri="{FF2B5EF4-FFF2-40B4-BE49-F238E27FC236}">
                            <a16:creationId xmlns:a16="http://schemas.microsoft.com/office/drawing/2014/main" id="{5BEBFE59-5702-4B9C-B363-0943AD429475}"/>
                          </a:ext>
                        </a:extLst>
                      </p:cNvPr>
                      <p:cNvSpPr/>
                      <p:nvPr/>
                    </p:nvSpPr>
                    <p:spPr bwMode="auto">
                      <a:xfrm>
                        <a:off x="2901578" y="340697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bag" title="Icon of a handbag">
                        <a:extLst>
                          <a:ext uri="{FF2B5EF4-FFF2-40B4-BE49-F238E27FC236}">
                            <a16:creationId xmlns:a16="http://schemas.microsoft.com/office/drawing/2014/main" id="{66AE5D13-93CB-4102-A577-46361B03A411}"/>
                          </a:ext>
                        </a:extLst>
                      </p:cNvPr>
                      <p:cNvSpPr>
                        <a:spLocks noChangeAspect="1" noEditPoints="1"/>
                      </p:cNvSpPr>
                      <p:nvPr/>
                    </p:nvSpPr>
                    <p:spPr bwMode="auto">
                      <a:xfrm>
                        <a:off x="3007874" y="3484695"/>
                        <a:ext cx="244609" cy="30175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EEE26B97-083E-4AF5-8C1D-76311A908C98}"/>
                        </a:ext>
                      </a:extLst>
                    </p:cNvPr>
                    <p:cNvGrpSpPr/>
                    <p:nvPr/>
                  </p:nvGrpSpPr>
                  <p:grpSpPr>
                    <a:xfrm>
                      <a:off x="2673339" y="3991465"/>
                      <a:ext cx="913678" cy="860196"/>
                      <a:chOff x="2673339" y="3991465"/>
                      <a:chExt cx="913678" cy="860196"/>
                    </a:xfrm>
                  </p:grpSpPr>
                  <p:sp>
                    <p:nvSpPr>
                      <p:cNvPr id="268" name="Title 1">
                        <a:extLst>
                          <a:ext uri="{FF2B5EF4-FFF2-40B4-BE49-F238E27FC236}">
                            <a16:creationId xmlns:a16="http://schemas.microsoft.com/office/drawing/2014/main" id="{45D7376B-24BA-4640-9484-F5FCC5D3AEAC}"/>
                          </a:ext>
                        </a:extLst>
                      </p:cNvPr>
                      <p:cNvSpPr txBox="1">
                        <a:spLocks/>
                      </p:cNvSpPr>
                      <p:nvPr/>
                    </p:nvSpPr>
                    <p:spPr>
                      <a:xfrm>
                        <a:off x="2673339" y="399146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Search</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9" name="Rectangle: Rounded Corners 268">
                        <a:extLst>
                          <a:ext uri="{FF2B5EF4-FFF2-40B4-BE49-F238E27FC236}">
                            <a16:creationId xmlns:a16="http://schemas.microsoft.com/office/drawing/2014/main" id="{B02AA246-C301-4ADC-8B3D-C9ECF91D701E}"/>
                          </a:ext>
                        </a:extLst>
                      </p:cNvPr>
                      <p:cNvSpPr/>
                      <p:nvPr/>
                    </p:nvSpPr>
                    <p:spPr bwMode="auto">
                      <a:xfrm>
                        <a:off x="2901578"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magnify" title="Icon of a magnifying glass">
                        <a:extLst>
                          <a:ext uri="{FF2B5EF4-FFF2-40B4-BE49-F238E27FC236}">
                            <a16:creationId xmlns:a16="http://schemas.microsoft.com/office/drawing/2014/main" id="{A95073CF-7CD4-4FB5-9741-9792AFEE53FF}"/>
                          </a:ext>
                        </a:extLst>
                      </p:cNvPr>
                      <p:cNvSpPr>
                        <a:spLocks noChangeAspect="1" noEditPoints="1"/>
                      </p:cNvSpPr>
                      <p:nvPr/>
                    </p:nvSpPr>
                    <p:spPr bwMode="auto">
                      <a:xfrm flipH="1">
                        <a:off x="2993018" y="4488523"/>
                        <a:ext cx="274320" cy="269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683DAAAD-9B91-4C06-8BA0-71F9547B1A8B}"/>
                        </a:ext>
                      </a:extLst>
                    </p:cNvPr>
                    <p:cNvGrpSpPr/>
                    <p:nvPr/>
                  </p:nvGrpSpPr>
                  <p:grpSpPr>
                    <a:xfrm>
                      <a:off x="3443889" y="3991465"/>
                      <a:ext cx="913678" cy="860196"/>
                      <a:chOff x="3462550" y="3991465"/>
                      <a:chExt cx="913678" cy="860196"/>
                    </a:xfrm>
                  </p:grpSpPr>
                  <p:sp>
                    <p:nvSpPr>
                      <p:cNvPr id="263" name="Title 1">
                        <a:extLst>
                          <a:ext uri="{FF2B5EF4-FFF2-40B4-BE49-F238E27FC236}">
                            <a16:creationId xmlns:a16="http://schemas.microsoft.com/office/drawing/2014/main" id="{BB9E60F5-E73A-4C9B-AB6D-9CF6976A6467}"/>
                          </a:ext>
                        </a:extLst>
                      </p:cNvPr>
                      <p:cNvSpPr txBox="1">
                        <a:spLocks/>
                      </p:cNvSpPr>
                      <p:nvPr/>
                    </p:nvSpPr>
                    <p:spPr>
                      <a:xfrm>
                        <a:off x="3462550" y="399146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Payment</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4" name="Rectangle: Rounded Corners 263">
                        <a:extLst>
                          <a:ext uri="{FF2B5EF4-FFF2-40B4-BE49-F238E27FC236}">
                            <a16:creationId xmlns:a16="http://schemas.microsoft.com/office/drawing/2014/main" id="{68856418-8B32-48D0-9401-EEA5850BDD18}"/>
                          </a:ext>
                        </a:extLst>
                      </p:cNvPr>
                      <p:cNvSpPr/>
                      <p:nvPr/>
                    </p:nvSpPr>
                    <p:spPr bwMode="auto">
                      <a:xfrm>
                        <a:off x="3690789"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money" title="Icon of a creditcard with signal lines on top">
                        <a:extLst>
                          <a:ext uri="{FF2B5EF4-FFF2-40B4-BE49-F238E27FC236}">
                            <a16:creationId xmlns:a16="http://schemas.microsoft.com/office/drawing/2014/main" id="{DB63CAC4-DDC1-49B4-BA69-21AD359AD3F7}"/>
                          </a:ext>
                        </a:extLst>
                      </p:cNvPr>
                      <p:cNvSpPr>
                        <a:spLocks noChangeAspect="1" noEditPoints="1"/>
                      </p:cNvSpPr>
                      <p:nvPr/>
                    </p:nvSpPr>
                    <p:spPr bwMode="auto">
                      <a:xfrm>
                        <a:off x="3809425" y="4472185"/>
                        <a:ext cx="219929" cy="301752"/>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7" name="Group 26">
                      <a:extLst>
                        <a:ext uri="{FF2B5EF4-FFF2-40B4-BE49-F238E27FC236}">
                          <a16:creationId xmlns:a16="http://schemas.microsoft.com/office/drawing/2014/main" id="{F548FE3F-BF16-408D-BAD1-0A147BD501D9}"/>
                        </a:ext>
                      </a:extLst>
                    </p:cNvPr>
                    <p:cNvGrpSpPr/>
                    <p:nvPr/>
                  </p:nvGrpSpPr>
                  <p:grpSpPr>
                    <a:xfrm>
                      <a:off x="3443889" y="3003975"/>
                      <a:ext cx="913678" cy="860196"/>
                      <a:chOff x="3462550" y="3003975"/>
                      <a:chExt cx="913678" cy="860196"/>
                    </a:xfrm>
                  </p:grpSpPr>
                  <p:sp>
                    <p:nvSpPr>
                      <p:cNvPr id="240" name="Title 1">
                        <a:extLst>
                          <a:ext uri="{FF2B5EF4-FFF2-40B4-BE49-F238E27FC236}">
                            <a16:creationId xmlns:a16="http://schemas.microsoft.com/office/drawing/2014/main" id="{7B523BB1-3F67-490E-9EE4-597FDF678C3F}"/>
                          </a:ext>
                        </a:extLst>
                      </p:cNvPr>
                      <p:cNvSpPr txBox="1">
                        <a:spLocks/>
                      </p:cNvSpPr>
                      <p:nvPr/>
                    </p:nvSpPr>
                    <p:spPr>
                      <a:xfrm>
                        <a:off x="3462550" y="300397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50E6FF"/>
                            </a:solidFill>
                            <a:latin typeface="Segoe UI Semibold" panose="020B0702040204020203" pitchFamily="34" charset="0"/>
                            <a:cs typeface="Segoe UI Semibold" panose="020B0702040204020203" pitchFamily="34" charset="0"/>
                          </a:rPr>
                          <a:t>Saved </a:t>
                        </a:r>
                        <a:br>
                          <a:rPr lang="en-US" sz="1000" spc="0">
                            <a:solidFill>
                              <a:srgbClr val="50E6FF"/>
                            </a:solidFill>
                            <a:latin typeface="Segoe UI Semibold" panose="020B0702040204020203" pitchFamily="34" charset="0"/>
                            <a:cs typeface="Segoe UI Semibold" panose="020B0702040204020203" pitchFamily="34" charset="0"/>
                          </a:rPr>
                        </a:br>
                        <a:r>
                          <a:rPr lang="en-US" sz="1000" spc="0">
                            <a:solidFill>
                              <a:srgbClr val="50E6FF"/>
                            </a:solidFill>
                            <a:latin typeface="Segoe UI Semibold" panose="020B0702040204020203" pitchFamily="34" charset="0"/>
                            <a:cs typeface="Segoe UI Semibold" panose="020B0702040204020203" pitchFamily="34" charset="0"/>
                          </a:rPr>
                          <a:t>items</a:t>
                        </a:r>
                      </a:p>
                    </p:txBody>
                  </p:sp>
                  <p:sp>
                    <p:nvSpPr>
                      <p:cNvPr id="244" name="Rectangle: Rounded Corners 243">
                        <a:extLst>
                          <a:ext uri="{FF2B5EF4-FFF2-40B4-BE49-F238E27FC236}">
                            <a16:creationId xmlns:a16="http://schemas.microsoft.com/office/drawing/2014/main" id="{20C60E4C-4C07-4F28-8C7F-9226E5BBB200}"/>
                          </a:ext>
                        </a:extLst>
                      </p:cNvPr>
                      <p:cNvSpPr/>
                      <p:nvPr/>
                    </p:nvSpPr>
                    <p:spPr bwMode="auto">
                      <a:xfrm>
                        <a:off x="3690789" y="3406971"/>
                        <a:ext cx="457200" cy="457200"/>
                      </a:xfrm>
                      <a:prstGeom prst="roundRect">
                        <a:avLst>
                          <a:gd name="adj" fmla="val 5334"/>
                        </a:avLst>
                      </a:prstGeom>
                      <a:no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ppy" title="Icon of a floppy disk">
                        <a:extLst>
                          <a:ext uri="{FF2B5EF4-FFF2-40B4-BE49-F238E27FC236}">
                            <a16:creationId xmlns:a16="http://schemas.microsoft.com/office/drawing/2014/main" id="{15B9B455-8D1E-46D9-9FCD-5EB0FBD0325B}"/>
                          </a:ext>
                        </a:extLst>
                      </p:cNvPr>
                      <p:cNvSpPr>
                        <a:spLocks noChangeAspect="1" noEditPoints="1"/>
                      </p:cNvSpPr>
                      <p:nvPr/>
                    </p:nvSpPr>
                    <p:spPr bwMode="auto">
                      <a:xfrm>
                        <a:off x="3782229" y="3499535"/>
                        <a:ext cx="274320" cy="27207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31" name="Group 30">
                      <a:extLst>
                        <a:ext uri="{FF2B5EF4-FFF2-40B4-BE49-F238E27FC236}">
                          <a16:creationId xmlns:a16="http://schemas.microsoft.com/office/drawing/2014/main" id="{8B9B6D51-CDE8-4476-9057-7B13F5C87A50}"/>
                        </a:ext>
                      </a:extLst>
                    </p:cNvPr>
                    <p:cNvGrpSpPr/>
                    <p:nvPr/>
                  </p:nvGrpSpPr>
                  <p:grpSpPr>
                    <a:xfrm>
                      <a:off x="4214440" y="4145354"/>
                      <a:ext cx="913678" cy="706307"/>
                      <a:chOff x="4251761" y="4145354"/>
                      <a:chExt cx="913678" cy="706307"/>
                    </a:xfrm>
                  </p:grpSpPr>
                  <p:sp>
                    <p:nvSpPr>
                      <p:cNvPr id="259" name="Title 1">
                        <a:extLst>
                          <a:ext uri="{FF2B5EF4-FFF2-40B4-BE49-F238E27FC236}">
                            <a16:creationId xmlns:a16="http://schemas.microsoft.com/office/drawing/2014/main" id="{E472B796-E9BA-4FC5-AB94-458B7C15665E}"/>
                          </a:ext>
                        </a:extLst>
                      </p:cNvPr>
                      <p:cNvSpPr txBox="1">
                        <a:spLocks/>
                      </p:cNvSpPr>
                      <p:nvPr/>
                    </p:nvSpPr>
                    <p:spPr>
                      <a:xfrm>
                        <a:off x="4251761" y="4145354"/>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1" name="Rectangle: Rounded Corners 260">
                        <a:extLst>
                          <a:ext uri="{FF2B5EF4-FFF2-40B4-BE49-F238E27FC236}">
                            <a16:creationId xmlns:a16="http://schemas.microsoft.com/office/drawing/2014/main" id="{2690DC80-6DBB-42CB-B263-49CA959B9BEB}"/>
                          </a:ext>
                        </a:extLst>
                      </p:cNvPr>
                      <p:cNvSpPr/>
                      <p:nvPr/>
                    </p:nvSpPr>
                    <p:spPr bwMode="auto">
                      <a:xfrm>
                        <a:off x="4480000"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Processing_E9F5" title="Icon of two interlocked gears">
                        <a:extLst>
                          <a:ext uri="{FF2B5EF4-FFF2-40B4-BE49-F238E27FC236}">
                            <a16:creationId xmlns:a16="http://schemas.microsoft.com/office/drawing/2014/main" id="{4C0C6B33-C5FA-414F-8393-EE145CB7ACA1}"/>
                          </a:ext>
                        </a:extLst>
                      </p:cNvPr>
                      <p:cNvSpPr>
                        <a:spLocks noChangeAspect="1" noEditPoints="1"/>
                      </p:cNvSpPr>
                      <p:nvPr/>
                    </p:nvSpPr>
                    <p:spPr bwMode="auto">
                      <a:xfrm>
                        <a:off x="4557724" y="4491658"/>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6" name="Group 35">
                  <a:extLst>
                    <a:ext uri="{FF2B5EF4-FFF2-40B4-BE49-F238E27FC236}">
                      <a16:creationId xmlns:a16="http://schemas.microsoft.com/office/drawing/2014/main" id="{8C980BC5-AE46-4E39-87D9-09EF19D3C3F0}"/>
                    </a:ext>
                  </a:extLst>
                </p:cNvPr>
                <p:cNvGrpSpPr/>
                <p:nvPr/>
              </p:nvGrpSpPr>
              <p:grpSpPr>
                <a:xfrm>
                  <a:off x="2673339" y="5136894"/>
                  <a:ext cx="2454779" cy="1327666"/>
                  <a:chOff x="2673339" y="5262857"/>
                  <a:chExt cx="2454779" cy="1327666"/>
                </a:xfrm>
              </p:grpSpPr>
              <p:sp>
                <p:nvSpPr>
                  <p:cNvPr id="186" name="Rectangle: Rounded Corners 185">
                    <a:extLst>
                      <a:ext uri="{FF2B5EF4-FFF2-40B4-BE49-F238E27FC236}">
                        <a16:creationId xmlns:a16="http://schemas.microsoft.com/office/drawing/2014/main" id="{C38E78F9-C515-4F87-A6CB-98787261215D}"/>
                      </a:ext>
                    </a:extLst>
                  </p:cNvPr>
                  <p:cNvSpPr/>
                  <p:nvPr/>
                </p:nvSpPr>
                <p:spPr bwMode="auto">
                  <a:xfrm>
                    <a:off x="2754455" y="5542295"/>
                    <a:ext cx="2292547" cy="1048228"/>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Title 1">
                    <a:extLst>
                      <a:ext uri="{FF2B5EF4-FFF2-40B4-BE49-F238E27FC236}">
                        <a16:creationId xmlns:a16="http://schemas.microsoft.com/office/drawing/2014/main" id="{FCEEC7DA-FF1D-4E74-8514-ADD189E8460C}"/>
                      </a:ext>
                    </a:extLst>
                  </p:cNvPr>
                  <p:cNvSpPr txBox="1">
                    <a:spLocks/>
                  </p:cNvSpPr>
                  <p:nvPr/>
                </p:nvSpPr>
                <p:spPr>
                  <a:xfrm>
                    <a:off x="2754455" y="5262857"/>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Stock and fulfillment</a:t>
                    </a:r>
                  </a:p>
                </p:txBody>
              </p:sp>
              <p:grpSp>
                <p:nvGrpSpPr>
                  <p:cNvPr id="35" name="Group 34">
                    <a:extLst>
                      <a:ext uri="{FF2B5EF4-FFF2-40B4-BE49-F238E27FC236}">
                        <a16:creationId xmlns:a16="http://schemas.microsoft.com/office/drawing/2014/main" id="{54B7F012-688D-4AFC-8279-4FAE71E23862}"/>
                      </a:ext>
                    </a:extLst>
                  </p:cNvPr>
                  <p:cNvGrpSpPr/>
                  <p:nvPr/>
                </p:nvGrpSpPr>
                <p:grpSpPr>
                  <a:xfrm>
                    <a:off x="2673339" y="5618101"/>
                    <a:ext cx="2454779" cy="860196"/>
                    <a:chOff x="2673339" y="5618101"/>
                    <a:chExt cx="2454779" cy="860196"/>
                  </a:xfrm>
                </p:grpSpPr>
                <p:grpSp>
                  <p:nvGrpSpPr>
                    <p:cNvPr id="29" name="Group 28">
                      <a:extLst>
                        <a:ext uri="{FF2B5EF4-FFF2-40B4-BE49-F238E27FC236}">
                          <a16:creationId xmlns:a16="http://schemas.microsoft.com/office/drawing/2014/main" id="{EF73E1A2-1315-4F0E-A442-5808E2516C9A}"/>
                        </a:ext>
                      </a:extLst>
                    </p:cNvPr>
                    <p:cNvGrpSpPr/>
                    <p:nvPr/>
                  </p:nvGrpSpPr>
                  <p:grpSpPr>
                    <a:xfrm>
                      <a:off x="3443889" y="5618101"/>
                      <a:ext cx="913678" cy="860196"/>
                      <a:chOff x="3462550" y="5618101"/>
                      <a:chExt cx="913678" cy="860196"/>
                    </a:xfrm>
                  </p:grpSpPr>
                  <p:sp>
                    <p:nvSpPr>
                      <p:cNvPr id="204" name="Title 1">
                        <a:extLst>
                          <a:ext uri="{FF2B5EF4-FFF2-40B4-BE49-F238E27FC236}">
                            <a16:creationId xmlns:a16="http://schemas.microsoft.com/office/drawing/2014/main" id="{B98E9E22-3908-4BD2-8608-B11E2E76259B}"/>
                          </a:ext>
                        </a:extLst>
                      </p:cNvPr>
                      <p:cNvSpPr txBox="1">
                        <a:spLocks/>
                      </p:cNvSpPr>
                      <p:nvPr/>
                    </p:nvSpPr>
                    <p:spPr>
                      <a:xfrm>
                        <a:off x="3462550" y="561810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Delivery</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solutions</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07" name="Rectangle: Rounded Corners 206">
                        <a:extLst>
                          <a:ext uri="{FF2B5EF4-FFF2-40B4-BE49-F238E27FC236}">
                            <a16:creationId xmlns:a16="http://schemas.microsoft.com/office/drawing/2014/main" id="{413AB955-4F05-45EB-BAD7-12B47B6910F9}"/>
                          </a:ext>
                        </a:extLst>
                      </p:cNvPr>
                      <p:cNvSpPr/>
                      <p:nvPr/>
                    </p:nvSpPr>
                    <p:spPr bwMode="auto">
                      <a:xfrm>
                        <a:off x="3690789"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Truck" title="Icon of a truck with a storage trailer">
                        <a:extLst>
                          <a:ext uri="{FF2B5EF4-FFF2-40B4-BE49-F238E27FC236}">
                            <a16:creationId xmlns:a16="http://schemas.microsoft.com/office/drawing/2014/main" id="{53E61F01-C106-4BFF-81ED-655E3D5EE3C5}"/>
                          </a:ext>
                        </a:extLst>
                      </p:cNvPr>
                      <p:cNvSpPr>
                        <a:spLocks noChangeAspect="1" noEditPoints="1"/>
                      </p:cNvSpPr>
                      <p:nvPr/>
                    </p:nvSpPr>
                    <p:spPr bwMode="auto">
                      <a:xfrm>
                        <a:off x="3768513" y="6180645"/>
                        <a:ext cx="301752" cy="138105"/>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5" name="Group 24">
                      <a:extLst>
                        <a:ext uri="{FF2B5EF4-FFF2-40B4-BE49-F238E27FC236}">
                          <a16:creationId xmlns:a16="http://schemas.microsoft.com/office/drawing/2014/main" id="{4E7335C1-801E-405B-A7CB-005C1A2A9BA0}"/>
                        </a:ext>
                      </a:extLst>
                    </p:cNvPr>
                    <p:cNvGrpSpPr/>
                    <p:nvPr/>
                  </p:nvGrpSpPr>
                  <p:grpSpPr>
                    <a:xfrm>
                      <a:off x="2673339" y="5771990"/>
                      <a:ext cx="913678" cy="706307"/>
                      <a:chOff x="2673339" y="5771990"/>
                      <a:chExt cx="913678" cy="706307"/>
                    </a:xfrm>
                  </p:grpSpPr>
                  <p:sp>
                    <p:nvSpPr>
                      <p:cNvPr id="209" name="Title 1">
                        <a:extLst>
                          <a:ext uri="{FF2B5EF4-FFF2-40B4-BE49-F238E27FC236}">
                            <a16:creationId xmlns:a16="http://schemas.microsoft.com/office/drawing/2014/main" id="{5F058072-E0DA-4CB7-AADF-B66B179EE0DA}"/>
                          </a:ext>
                        </a:extLst>
                      </p:cNvPr>
                      <p:cNvSpPr txBox="1">
                        <a:spLocks/>
                      </p:cNvSpPr>
                      <p:nvPr/>
                    </p:nvSpPr>
                    <p:spPr>
                      <a:xfrm>
                        <a:off x="2673339" y="577199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Stock</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10" name="Rectangle: Rounded Corners 209">
                        <a:extLst>
                          <a:ext uri="{FF2B5EF4-FFF2-40B4-BE49-F238E27FC236}">
                            <a16:creationId xmlns:a16="http://schemas.microsoft.com/office/drawing/2014/main" id="{F3208296-1E85-4812-BA2E-6133C4194F4C}"/>
                          </a:ext>
                        </a:extLst>
                      </p:cNvPr>
                      <p:cNvSpPr/>
                      <p:nvPr/>
                    </p:nvSpPr>
                    <p:spPr bwMode="auto">
                      <a:xfrm>
                        <a:off x="2901578"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Product_ECDC" title="Icon of a box">
                        <a:extLst>
                          <a:ext uri="{FF2B5EF4-FFF2-40B4-BE49-F238E27FC236}">
                            <a16:creationId xmlns:a16="http://schemas.microsoft.com/office/drawing/2014/main" id="{0BA49D22-8A52-4FEB-A604-1394CF44F17E}"/>
                          </a:ext>
                        </a:extLst>
                      </p:cNvPr>
                      <p:cNvSpPr>
                        <a:spLocks noChangeAspect="1" noEditPoints="1"/>
                      </p:cNvSpPr>
                      <p:nvPr/>
                    </p:nvSpPr>
                    <p:spPr bwMode="auto">
                      <a:xfrm>
                        <a:off x="2996070" y="6098821"/>
                        <a:ext cx="268216" cy="30175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2230B090-98FE-405E-BC54-7C02A7C4954A}"/>
                        </a:ext>
                      </a:extLst>
                    </p:cNvPr>
                    <p:cNvGrpSpPr/>
                    <p:nvPr/>
                  </p:nvGrpSpPr>
                  <p:grpSpPr>
                    <a:xfrm>
                      <a:off x="4214440" y="5771990"/>
                      <a:ext cx="913678" cy="706307"/>
                      <a:chOff x="4251761" y="5771990"/>
                      <a:chExt cx="913678" cy="706307"/>
                    </a:xfrm>
                  </p:grpSpPr>
                  <p:sp>
                    <p:nvSpPr>
                      <p:cNvPr id="200" name="Title 1">
                        <a:extLst>
                          <a:ext uri="{FF2B5EF4-FFF2-40B4-BE49-F238E27FC236}">
                            <a16:creationId xmlns:a16="http://schemas.microsoft.com/office/drawing/2014/main" id="{593E36FE-9601-4B7A-920B-FB3EBC6E4C8D}"/>
                          </a:ext>
                        </a:extLst>
                      </p:cNvPr>
                      <p:cNvSpPr txBox="1">
                        <a:spLocks/>
                      </p:cNvSpPr>
                      <p:nvPr/>
                    </p:nvSpPr>
                    <p:spPr>
                      <a:xfrm>
                        <a:off x="4251761" y="577199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01" name="Rectangle: Rounded Corners 200">
                        <a:extLst>
                          <a:ext uri="{FF2B5EF4-FFF2-40B4-BE49-F238E27FC236}">
                            <a16:creationId xmlns:a16="http://schemas.microsoft.com/office/drawing/2014/main" id="{49CF3A28-E6C2-4188-A480-5A212DB9F2B5}"/>
                          </a:ext>
                        </a:extLst>
                      </p:cNvPr>
                      <p:cNvSpPr/>
                      <p:nvPr/>
                    </p:nvSpPr>
                    <p:spPr bwMode="auto">
                      <a:xfrm>
                        <a:off x="4480000"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5687A90C-275A-4396-BDAE-66964636C003}"/>
                          </a:ext>
                        </a:extLst>
                      </p:cNvPr>
                      <p:cNvSpPr>
                        <a:spLocks noChangeAspect="1" noEditPoints="1"/>
                      </p:cNvSpPr>
                      <p:nvPr/>
                    </p:nvSpPr>
                    <p:spPr bwMode="auto">
                      <a:xfrm>
                        <a:off x="4557724" y="6118294"/>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cxnSp>
            <p:nvCxnSpPr>
              <p:cNvPr id="41" name="Straight Connector 40">
                <a:extLst>
                  <a:ext uri="{FF2B5EF4-FFF2-40B4-BE49-F238E27FC236}">
                    <a16:creationId xmlns:a16="http://schemas.microsoft.com/office/drawing/2014/main" id="{6BC03CE8-AE9D-46D4-82EA-DB65BF7B5A12}"/>
                  </a:ext>
                </a:extLst>
              </p:cNvPr>
              <p:cNvCxnSpPr/>
              <p:nvPr/>
            </p:nvCxnSpPr>
            <p:spPr>
              <a:xfrm>
                <a:off x="2106865" y="1324947"/>
                <a:ext cx="0" cy="5173824"/>
              </a:xfrm>
              <a:prstGeom prst="line">
                <a:avLst/>
              </a:prstGeom>
              <a:ln w="12700" cap="rnd">
                <a:solidFill>
                  <a:schemeClr val="bg1">
                    <a:alpha val="2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4AA559B-D8B6-448C-81DF-1B54ECFD66F3}"/>
                  </a:ext>
                </a:extLst>
              </p:cNvPr>
              <p:cNvCxnSpPr/>
              <p:nvPr/>
            </p:nvCxnSpPr>
            <p:spPr>
              <a:xfrm>
                <a:off x="5335026" y="1324947"/>
                <a:ext cx="0" cy="5173824"/>
              </a:xfrm>
              <a:prstGeom prst="line">
                <a:avLst/>
              </a:prstGeom>
              <a:ln w="12700" cap="rnd">
                <a:solidFill>
                  <a:schemeClr val="bg1">
                    <a:alpha val="2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FB7E8F0-2E47-4B51-A0A5-C0C79AB019E5}"/>
                  </a:ext>
                </a:extLst>
              </p:cNvPr>
              <p:cNvGrpSpPr/>
              <p:nvPr/>
            </p:nvGrpSpPr>
            <p:grpSpPr>
              <a:xfrm>
                <a:off x="9800748" y="2411386"/>
                <a:ext cx="913678" cy="3555331"/>
                <a:chOff x="9800748" y="2411386"/>
                <a:chExt cx="913678" cy="3555331"/>
              </a:xfrm>
            </p:grpSpPr>
            <p:grpSp>
              <p:nvGrpSpPr>
                <p:cNvPr id="315" name="Group 314">
                  <a:extLst>
                    <a:ext uri="{FF2B5EF4-FFF2-40B4-BE49-F238E27FC236}">
                      <a16:creationId xmlns:a16="http://schemas.microsoft.com/office/drawing/2014/main" id="{B4FDF1E9-6BA8-4AC0-A2E4-2CE53BA042C3}"/>
                    </a:ext>
                  </a:extLst>
                </p:cNvPr>
                <p:cNvGrpSpPr/>
                <p:nvPr/>
              </p:nvGrpSpPr>
              <p:grpSpPr>
                <a:xfrm>
                  <a:off x="9800748" y="2411386"/>
                  <a:ext cx="913678" cy="1099825"/>
                  <a:chOff x="8130510" y="4050918"/>
                  <a:chExt cx="913678" cy="1099825"/>
                </a:xfrm>
              </p:grpSpPr>
              <p:pic>
                <p:nvPicPr>
                  <p:cNvPr id="316" name="Graphic 315">
                    <a:extLst>
                      <a:ext uri="{FF2B5EF4-FFF2-40B4-BE49-F238E27FC236}">
                        <a16:creationId xmlns:a16="http://schemas.microsoft.com/office/drawing/2014/main" id="{8A27BD9E-99A1-4CB7-8EA5-2AB389F1E93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8749" y="4604506"/>
                    <a:ext cx="457200" cy="457200"/>
                  </a:xfrm>
                  <a:prstGeom prst="rect">
                    <a:avLst/>
                  </a:prstGeom>
                </p:spPr>
              </p:pic>
              <p:sp>
                <p:nvSpPr>
                  <p:cNvPr id="317" name="Title 1">
                    <a:extLst>
                      <a:ext uri="{FF2B5EF4-FFF2-40B4-BE49-F238E27FC236}">
                        <a16:creationId xmlns:a16="http://schemas.microsoft.com/office/drawing/2014/main" id="{75586C00-6AB4-48AB-8F97-C7D80AE51D17}"/>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8" name="Rectangle: Rounded Corners 317">
                    <a:extLst>
                      <a:ext uri="{FF2B5EF4-FFF2-40B4-BE49-F238E27FC236}">
                        <a16:creationId xmlns:a16="http://schemas.microsoft.com/office/drawing/2014/main" id="{FA2F583B-3012-4C1E-8BC4-40C7F0D0E512}"/>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0" name="Title 1">
                  <a:extLst>
                    <a:ext uri="{FF2B5EF4-FFF2-40B4-BE49-F238E27FC236}">
                      <a16:creationId xmlns:a16="http://schemas.microsoft.com/office/drawing/2014/main" id="{E4E2008A-D6A5-4434-BD76-BA221B3A08D1}"/>
                    </a:ext>
                  </a:extLst>
                </p:cNvPr>
                <p:cNvSpPr txBox="1">
                  <a:spLocks/>
                </p:cNvSpPr>
                <p:nvPr/>
              </p:nvSpPr>
              <p:spPr>
                <a:xfrm>
                  <a:off x="9800748" y="3592972"/>
                  <a:ext cx="91367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Functions</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1" name="Rectangle: Rounded Corners 310">
                  <a:extLst>
                    <a:ext uri="{FF2B5EF4-FFF2-40B4-BE49-F238E27FC236}">
                      <a16:creationId xmlns:a16="http://schemas.microsoft.com/office/drawing/2014/main" id="{7A3B3597-4E15-451D-9F6E-BED6478292EC}"/>
                    </a:ext>
                  </a:extLst>
                </p:cNvPr>
                <p:cNvSpPr/>
                <p:nvPr/>
              </p:nvSpPr>
              <p:spPr bwMode="auto">
                <a:xfrm>
                  <a:off x="9939950" y="4103690"/>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itle 1">
                  <a:extLst>
                    <a:ext uri="{FF2B5EF4-FFF2-40B4-BE49-F238E27FC236}">
                      <a16:creationId xmlns:a16="http://schemas.microsoft.com/office/drawing/2014/main" id="{85499CFF-ABB3-4F59-86A6-73E768F5A0E2}"/>
                    </a:ext>
                  </a:extLst>
                </p:cNvPr>
                <p:cNvSpPr txBox="1">
                  <a:spLocks/>
                </p:cNvSpPr>
                <p:nvPr/>
              </p:nvSpPr>
              <p:spPr>
                <a:xfrm>
                  <a:off x="9800748" y="4820725"/>
                  <a:ext cx="91367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Cache for Redis</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4" name="Rectangle: Rounded Corners 313">
                  <a:extLst>
                    <a:ext uri="{FF2B5EF4-FFF2-40B4-BE49-F238E27FC236}">
                      <a16:creationId xmlns:a16="http://schemas.microsoft.com/office/drawing/2014/main" id="{67A62F54-B8CB-4CED-8E9A-FDC2E8AC9094}"/>
                    </a:ext>
                  </a:extLst>
                </p:cNvPr>
                <p:cNvSpPr/>
                <p:nvPr/>
              </p:nvSpPr>
              <p:spPr bwMode="auto">
                <a:xfrm>
                  <a:off x="9939950" y="533144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9" name="Straight Connector 318">
                  <a:extLst>
                    <a:ext uri="{FF2B5EF4-FFF2-40B4-BE49-F238E27FC236}">
                      <a16:creationId xmlns:a16="http://schemas.microsoft.com/office/drawing/2014/main" id="{8E0ED1CF-CB91-4E2C-9C6C-84AB0C4778EE}"/>
                    </a:ext>
                  </a:extLst>
                </p:cNvPr>
                <p:cNvCxnSpPr>
                  <a:cxnSpLocks/>
                  <a:stCxn id="310" idx="0"/>
                  <a:endCxn id="318" idx="2"/>
                </p:cNvCxnSpPr>
                <p:nvPr/>
              </p:nvCxnSpPr>
              <p:spPr>
                <a:xfrm flipV="1">
                  <a:off x="10257587" y="3511211"/>
                  <a:ext cx="0" cy="81761"/>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06E2B22-9273-4745-A862-12E118175286}"/>
                    </a:ext>
                  </a:extLst>
                </p:cNvPr>
                <p:cNvCxnSpPr>
                  <a:cxnSpLocks/>
                  <a:stCxn id="313" idx="0"/>
                  <a:endCxn id="311" idx="2"/>
                </p:cNvCxnSpPr>
                <p:nvPr/>
              </p:nvCxnSpPr>
              <p:spPr>
                <a:xfrm flipV="1">
                  <a:off x="10257587" y="4738964"/>
                  <a:ext cx="0" cy="81761"/>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A8C8080A-5B9D-4725-B519-8939BB003B2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028987" y="4192727"/>
                  <a:ext cx="457200" cy="457200"/>
                </a:xfrm>
                <a:prstGeom prst="rect">
                  <a:avLst/>
                </a:prstGeom>
              </p:spPr>
            </p:pic>
            <p:pic>
              <p:nvPicPr>
                <p:cNvPr id="321" name="Graphic 320">
                  <a:extLst>
                    <a:ext uri="{FF2B5EF4-FFF2-40B4-BE49-F238E27FC236}">
                      <a16:creationId xmlns:a16="http://schemas.microsoft.com/office/drawing/2014/main" id="{F48AB710-2427-441F-A325-5D0697E1EB3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028987" y="5420480"/>
                  <a:ext cx="457200" cy="457200"/>
                </a:xfrm>
                <a:prstGeom prst="rect">
                  <a:avLst/>
                </a:prstGeom>
              </p:spPr>
            </p:pic>
          </p:grpSp>
          <p:grpSp>
            <p:nvGrpSpPr>
              <p:cNvPr id="60" name="Group 59">
                <a:extLst>
                  <a:ext uri="{FF2B5EF4-FFF2-40B4-BE49-F238E27FC236}">
                    <a16:creationId xmlns:a16="http://schemas.microsoft.com/office/drawing/2014/main" id="{23E733B3-BDBA-40BB-97E7-9159310A5A34}"/>
                  </a:ext>
                </a:extLst>
              </p:cNvPr>
              <p:cNvGrpSpPr/>
              <p:nvPr/>
            </p:nvGrpSpPr>
            <p:grpSpPr>
              <a:xfrm>
                <a:off x="5721716" y="2596051"/>
                <a:ext cx="913678" cy="2142913"/>
                <a:chOff x="5721716" y="2596051"/>
                <a:chExt cx="913678" cy="2142913"/>
              </a:xfrm>
            </p:grpSpPr>
            <p:grpSp>
              <p:nvGrpSpPr>
                <p:cNvPr id="58" name="Group 57">
                  <a:extLst>
                    <a:ext uri="{FF2B5EF4-FFF2-40B4-BE49-F238E27FC236}">
                      <a16:creationId xmlns:a16="http://schemas.microsoft.com/office/drawing/2014/main" id="{E860DAF4-C24D-4FAA-8D19-67F82F379344}"/>
                    </a:ext>
                  </a:extLst>
                </p:cNvPr>
                <p:cNvGrpSpPr/>
                <p:nvPr/>
              </p:nvGrpSpPr>
              <p:grpSpPr>
                <a:xfrm>
                  <a:off x="5721716" y="3823804"/>
                  <a:ext cx="913678" cy="915160"/>
                  <a:chOff x="5721716" y="3823804"/>
                  <a:chExt cx="913678" cy="915160"/>
                </a:xfrm>
              </p:grpSpPr>
              <p:sp>
                <p:nvSpPr>
                  <p:cNvPr id="303" name="Title 1">
                    <a:extLst>
                      <a:ext uri="{FF2B5EF4-FFF2-40B4-BE49-F238E27FC236}">
                        <a16:creationId xmlns:a16="http://schemas.microsoft.com/office/drawing/2014/main" id="{C99EF664-D60B-4A70-A21B-889059A1F762}"/>
                      </a:ext>
                    </a:extLst>
                  </p:cNvPr>
                  <p:cNvSpPr txBox="1">
                    <a:spLocks/>
                  </p:cNvSpPr>
                  <p:nvPr/>
                </p:nvSpPr>
                <p:spPr>
                  <a:xfrm>
                    <a:off x="5721716" y="3823804"/>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Table Storage</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304" name="Rectangle: Rounded Corners 303">
                    <a:extLst>
                      <a:ext uri="{FF2B5EF4-FFF2-40B4-BE49-F238E27FC236}">
                        <a16:creationId xmlns:a16="http://schemas.microsoft.com/office/drawing/2014/main" id="{0F2959B5-F775-4852-BBCB-086AA88CB669}"/>
                      </a:ext>
                    </a:extLst>
                  </p:cNvPr>
                  <p:cNvSpPr/>
                  <p:nvPr/>
                </p:nvSpPr>
                <p:spPr bwMode="auto">
                  <a:xfrm>
                    <a:off x="5860918" y="4103690"/>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2" name="Picture 321">
                    <a:extLst>
                      <a:ext uri="{FF2B5EF4-FFF2-40B4-BE49-F238E27FC236}">
                        <a16:creationId xmlns:a16="http://schemas.microsoft.com/office/drawing/2014/main" id="{1B303A78-2B63-414C-91B0-641591436E4F}"/>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5949955" y="4192727"/>
                    <a:ext cx="457200" cy="457200"/>
                  </a:xfrm>
                  <a:prstGeom prst="rect">
                    <a:avLst/>
                  </a:prstGeom>
                </p:spPr>
              </p:pic>
            </p:grpSp>
            <p:grpSp>
              <p:nvGrpSpPr>
                <p:cNvPr id="57" name="Group 56">
                  <a:extLst>
                    <a:ext uri="{FF2B5EF4-FFF2-40B4-BE49-F238E27FC236}">
                      <a16:creationId xmlns:a16="http://schemas.microsoft.com/office/drawing/2014/main" id="{43FA5CAA-66EE-43DB-8E4F-1EFA3E31043C}"/>
                    </a:ext>
                  </a:extLst>
                </p:cNvPr>
                <p:cNvGrpSpPr/>
                <p:nvPr/>
              </p:nvGrpSpPr>
              <p:grpSpPr>
                <a:xfrm>
                  <a:off x="5721716" y="2596051"/>
                  <a:ext cx="913678" cy="915160"/>
                  <a:chOff x="5721716" y="2596051"/>
                  <a:chExt cx="913678" cy="915160"/>
                </a:xfrm>
              </p:grpSpPr>
              <p:sp>
                <p:nvSpPr>
                  <p:cNvPr id="299" name="Title 1">
                    <a:extLst>
                      <a:ext uri="{FF2B5EF4-FFF2-40B4-BE49-F238E27FC236}">
                        <a16:creationId xmlns:a16="http://schemas.microsoft.com/office/drawing/2014/main" id="{59392840-A2D5-4A4C-9539-9D9B18603B0F}"/>
                      </a:ext>
                    </a:extLst>
                  </p:cNvPr>
                  <p:cNvSpPr txBox="1">
                    <a:spLocks/>
                  </p:cNvSpPr>
                  <p:nvPr/>
                </p:nvSpPr>
                <p:spPr>
                  <a:xfrm>
                    <a:off x="5721716" y="259605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 Bus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300" name="Rectangle: Rounded Corners 299">
                    <a:extLst>
                      <a:ext uri="{FF2B5EF4-FFF2-40B4-BE49-F238E27FC236}">
                        <a16:creationId xmlns:a16="http://schemas.microsoft.com/office/drawing/2014/main" id="{969DC98F-BA9E-4908-A146-D7D5E674AF2D}"/>
                      </a:ext>
                    </a:extLst>
                  </p:cNvPr>
                  <p:cNvSpPr/>
                  <p:nvPr/>
                </p:nvSpPr>
                <p:spPr bwMode="auto">
                  <a:xfrm>
                    <a:off x="5860918" y="287593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3FF4210-A84A-4372-A4FF-293718EDCE8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49955" y="2964974"/>
                    <a:ext cx="457200" cy="457200"/>
                  </a:xfrm>
                  <a:prstGeom prst="rect">
                    <a:avLst/>
                  </a:prstGeom>
                </p:spPr>
              </p:pic>
            </p:grpSp>
          </p:grpSp>
          <p:cxnSp>
            <p:nvCxnSpPr>
              <p:cNvPr id="70" name="Connector: Elbow 69">
                <a:extLst>
                  <a:ext uri="{FF2B5EF4-FFF2-40B4-BE49-F238E27FC236}">
                    <a16:creationId xmlns:a16="http://schemas.microsoft.com/office/drawing/2014/main" id="{0216A82D-381F-4399-8A22-0C199AB683CB}"/>
                  </a:ext>
                </a:extLst>
              </p:cNvPr>
              <p:cNvCxnSpPr>
                <a:cxnSpLocks/>
                <a:stCxn id="300" idx="3"/>
              </p:cNvCxnSpPr>
              <p:nvPr/>
            </p:nvCxnSpPr>
            <p:spPr>
              <a:xfrm>
                <a:off x="6496192" y="3193573"/>
                <a:ext cx="406053" cy="7315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2A8BFB0B-0F7F-4565-995F-93D60B83CE3B}"/>
                  </a:ext>
                </a:extLst>
              </p:cNvPr>
              <p:cNvGrpSpPr/>
              <p:nvPr/>
            </p:nvGrpSpPr>
            <p:grpSpPr>
              <a:xfrm>
                <a:off x="7105209" y="1673874"/>
                <a:ext cx="2225723" cy="3984928"/>
                <a:chOff x="7105210" y="1673874"/>
                <a:chExt cx="2225723" cy="3984928"/>
              </a:xfrm>
            </p:grpSpPr>
            <p:grpSp>
              <p:nvGrpSpPr>
                <p:cNvPr id="250" name="Group 249">
                  <a:extLst>
                    <a:ext uri="{FF2B5EF4-FFF2-40B4-BE49-F238E27FC236}">
                      <a16:creationId xmlns:a16="http://schemas.microsoft.com/office/drawing/2014/main" id="{A46FB822-4949-45DB-A289-2266A73186EE}"/>
                    </a:ext>
                  </a:extLst>
                </p:cNvPr>
                <p:cNvGrpSpPr/>
                <p:nvPr/>
              </p:nvGrpSpPr>
              <p:grpSpPr>
                <a:xfrm>
                  <a:off x="7761232" y="4558977"/>
                  <a:ext cx="913678" cy="1099825"/>
                  <a:chOff x="8130510" y="4050918"/>
                  <a:chExt cx="913678" cy="1099825"/>
                </a:xfrm>
              </p:grpSpPr>
              <p:pic>
                <p:nvPicPr>
                  <p:cNvPr id="242" name="Graphic 241">
                    <a:extLst>
                      <a:ext uri="{FF2B5EF4-FFF2-40B4-BE49-F238E27FC236}">
                        <a16:creationId xmlns:a16="http://schemas.microsoft.com/office/drawing/2014/main" id="{2949C5BA-7C42-491A-AF91-74BBB62B5CA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8749" y="4604506"/>
                    <a:ext cx="457200" cy="457200"/>
                  </a:xfrm>
                  <a:prstGeom prst="rect">
                    <a:avLst/>
                  </a:prstGeom>
                </p:spPr>
              </p:pic>
              <p:sp>
                <p:nvSpPr>
                  <p:cNvPr id="247" name="Title 1">
                    <a:extLst>
                      <a:ext uri="{FF2B5EF4-FFF2-40B4-BE49-F238E27FC236}">
                        <a16:creationId xmlns:a16="http://schemas.microsoft.com/office/drawing/2014/main" id="{9193376B-0ECD-4A49-ADCE-31DBAD447A51}"/>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48" name="Rectangle: Rounded Corners 247">
                    <a:extLst>
                      <a:ext uri="{FF2B5EF4-FFF2-40B4-BE49-F238E27FC236}">
                        <a16:creationId xmlns:a16="http://schemas.microsoft.com/office/drawing/2014/main" id="{20E13D1B-8551-4107-BD1F-F3C58F64A02B}"/>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CB9E8F3B-FC45-4330-924A-2B2E7943C982}"/>
                    </a:ext>
                  </a:extLst>
                </p:cNvPr>
                <p:cNvGrpSpPr/>
                <p:nvPr/>
              </p:nvGrpSpPr>
              <p:grpSpPr>
                <a:xfrm>
                  <a:off x="7105210" y="2947171"/>
                  <a:ext cx="2225723" cy="1483304"/>
                  <a:chOff x="5952559" y="1413851"/>
                  <a:chExt cx="2225723" cy="1483304"/>
                </a:xfrm>
              </p:grpSpPr>
              <p:sp>
                <p:nvSpPr>
                  <p:cNvPr id="205" name="Rectangle: Rounded Corners 204">
                    <a:extLst>
                      <a:ext uri="{FF2B5EF4-FFF2-40B4-BE49-F238E27FC236}">
                        <a16:creationId xmlns:a16="http://schemas.microsoft.com/office/drawing/2014/main" id="{52C84D9C-583D-44A2-903E-87BF7A2239A6}"/>
                      </a:ext>
                    </a:extLst>
                  </p:cNvPr>
                  <p:cNvSpPr/>
                  <p:nvPr/>
                </p:nvSpPr>
                <p:spPr bwMode="auto">
                  <a:xfrm>
                    <a:off x="5952559" y="1663871"/>
                    <a:ext cx="2225723" cy="1233284"/>
                  </a:xfrm>
                  <a:prstGeom prst="roundRect">
                    <a:avLst>
                      <a:gd name="adj" fmla="val 1551"/>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itle 1">
                    <a:extLst>
                      <a:ext uri="{FF2B5EF4-FFF2-40B4-BE49-F238E27FC236}">
                        <a16:creationId xmlns:a16="http://schemas.microsoft.com/office/drawing/2014/main" id="{B977A796-AE18-4137-9914-E496A342D404}"/>
                      </a:ext>
                    </a:extLst>
                  </p:cNvPr>
                  <p:cNvSpPr txBox="1">
                    <a:spLocks/>
                  </p:cNvSpPr>
                  <p:nvPr/>
                </p:nvSpPr>
                <p:spPr>
                  <a:xfrm>
                    <a:off x="5952559" y="1413851"/>
                    <a:ext cx="21031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Kubernetes Service (AKS)</a:t>
                    </a:r>
                  </a:p>
                </p:txBody>
              </p:sp>
              <p:grpSp>
                <p:nvGrpSpPr>
                  <p:cNvPr id="44" name="Group 43">
                    <a:extLst>
                      <a:ext uri="{FF2B5EF4-FFF2-40B4-BE49-F238E27FC236}">
                        <a16:creationId xmlns:a16="http://schemas.microsoft.com/office/drawing/2014/main" id="{68617CF2-E59C-40E3-9C16-8CF36E97295D}"/>
                      </a:ext>
                    </a:extLst>
                  </p:cNvPr>
                  <p:cNvGrpSpPr/>
                  <p:nvPr/>
                </p:nvGrpSpPr>
                <p:grpSpPr>
                  <a:xfrm>
                    <a:off x="6086844" y="1798283"/>
                    <a:ext cx="1957152" cy="915160"/>
                    <a:chOff x="6161033" y="1798283"/>
                    <a:chExt cx="1957152" cy="915160"/>
                  </a:xfrm>
                </p:grpSpPr>
                <p:grpSp>
                  <p:nvGrpSpPr>
                    <p:cNvPr id="43" name="Group 42">
                      <a:extLst>
                        <a:ext uri="{FF2B5EF4-FFF2-40B4-BE49-F238E27FC236}">
                          <a16:creationId xmlns:a16="http://schemas.microsoft.com/office/drawing/2014/main" id="{00EAC13A-C46A-464B-BC89-7C402FDE83D3}"/>
                        </a:ext>
                      </a:extLst>
                    </p:cNvPr>
                    <p:cNvGrpSpPr/>
                    <p:nvPr/>
                  </p:nvGrpSpPr>
                  <p:grpSpPr>
                    <a:xfrm>
                      <a:off x="6161033" y="1798283"/>
                      <a:ext cx="913678" cy="915160"/>
                      <a:chOff x="6613568" y="3547773"/>
                      <a:chExt cx="913678" cy="915160"/>
                    </a:xfrm>
                  </p:grpSpPr>
                  <p:sp>
                    <p:nvSpPr>
                      <p:cNvPr id="285" name="Title 1">
                        <a:extLst>
                          <a:ext uri="{FF2B5EF4-FFF2-40B4-BE49-F238E27FC236}">
                            <a16:creationId xmlns:a16="http://schemas.microsoft.com/office/drawing/2014/main" id="{D0DEBDF7-2194-4A1A-AF9C-2DFC18BA3523}"/>
                          </a:ext>
                        </a:extLst>
                      </p:cNvPr>
                      <p:cNvSpPr txBox="1">
                        <a:spLocks/>
                      </p:cNvSpPr>
                      <p:nvPr/>
                    </p:nvSpPr>
                    <p:spPr>
                      <a:xfrm>
                        <a:off x="6613568" y="354777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Worker role</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86" name="Rectangle: Rounded Corners 285">
                        <a:extLst>
                          <a:ext uri="{FF2B5EF4-FFF2-40B4-BE49-F238E27FC236}">
                            <a16:creationId xmlns:a16="http://schemas.microsoft.com/office/drawing/2014/main" id="{2E669232-5647-448C-9D2F-C456B4A3FEAC}"/>
                          </a:ext>
                        </a:extLst>
                      </p:cNvPr>
                      <p:cNvSpPr/>
                      <p:nvPr/>
                    </p:nvSpPr>
                    <p:spPr bwMode="auto">
                      <a:xfrm>
                        <a:off x="6752770" y="3827659"/>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people_4" title="Icon of a person">
                        <a:extLst>
                          <a:ext uri="{FF2B5EF4-FFF2-40B4-BE49-F238E27FC236}">
                            <a16:creationId xmlns:a16="http://schemas.microsoft.com/office/drawing/2014/main" id="{472882D6-4471-4C4F-BEE1-ADD37A365E7E}"/>
                          </a:ext>
                        </a:extLst>
                      </p:cNvPr>
                      <p:cNvSpPr>
                        <a:spLocks noChangeAspect="1" noEditPoints="1"/>
                      </p:cNvSpPr>
                      <p:nvPr/>
                    </p:nvSpPr>
                    <p:spPr bwMode="auto">
                      <a:xfrm>
                        <a:off x="6865932" y="3916696"/>
                        <a:ext cx="408951" cy="4572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2" name="Group 291">
                      <a:extLst>
                        <a:ext uri="{FF2B5EF4-FFF2-40B4-BE49-F238E27FC236}">
                          <a16:creationId xmlns:a16="http://schemas.microsoft.com/office/drawing/2014/main" id="{1FB5B717-9B99-4494-858A-7E39B4932C5D}"/>
                        </a:ext>
                      </a:extLst>
                    </p:cNvPr>
                    <p:cNvGrpSpPr/>
                    <p:nvPr/>
                  </p:nvGrpSpPr>
                  <p:grpSpPr>
                    <a:xfrm>
                      <a:off x="7204507" y="1798283"/>
                      <a:ext cx="913678" cy="915160"/>
                      <a:chOff x="6613568" y="3547773"/>
                      <a:chExt cx="913678" cy="915160"/>
                    </a:xfrm>
                  </p:grpSpPr>
                  <p:sp>
                    <p:nvSpPr>
                      <p:cNvPr id="293" name="Title 1">
                        <a:extLst>
                          <a:ext uri="{FF2B5EF4-FFF2-40B4-BE49-F238E27FC236}">
                            <a16:creationId xmlns:a16="http://schemas.microsoft.com/office/drawing/2014/main" id="{A310112E-AFEC-4927-BD88-80E13776D8A3}"/>
                          </a:ext>
                        </a:extLst>
                      </p:cNvPr>
                      <p:cNvSpPr txBox="1">
                        <a:spLocks/>
                      </p:cNvSpPr>
                      <p:nvPr/>
                    </p:nvSpPr>
                    <p:spPr>
                      <a:xfrm>
                        <a:off x="6613568" y="354777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Worker role</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94" name="Rectangle: Rounded Corners 293">
                        <a:extLst>
                          <a:ext uri="{FF2B5EF4-FFF2-40B4-BE49-F238E27FC236}">
                            <a16:creationId xmlns:a16="http://schemas.microsoft.com/office/drawing/2014/main" id="{45248214-9BE8-4BD9-A938-10A46B4D3E4F}"/>
                          </a:ext>
                        </a:extLst>
                      </p:cNvPr>
                      <p:cNvSpPr/>
                      <p:nvPr/>
                    </p:nvSpPr>
                    <p:spPr bwMode="auto">
                      <a:xfrm>
                        <a:off x="6752770" y="3827659"/>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people_4" title="Icon of a person">
                        <a:extLst>
                          <a:ext uri="{FF2B5EF4-FFF2-40B4-BE49-F238E27FC236}">
                            <a16:creationId xmlns:a16="http://schemas.microsoft.com/office/drawing/2014/main" id="{083B298E-416A-4BC0-9247-285A75085211}"/>
                          </a:ext>
                        </a:extLst>
                      </p:cNvPr>
                      <p:cNvSpPr>
                        <a:spLocks noChangeAspect="1" noEditPoints="1"/>
                      </p:cNvSpPr>
                      <p:nvPr/>
                    </p:nvSpPr>
                    <p:spPr bwMode="auto">
                      <a:xfrm>
                        <a:off x="6865932" y="3916696"/>
                        <a:ext cx="408951" cy="4572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6" name="Group 45">
                  <a:extLst>
                    <a:ext uri="{FF2B5EF4-FFF2-40B4-BE49-F238E27FC236}">
                      <a16:creationId xmlns:a16="http://schemas.microsoft.com/office/drawing/2014/main" id="{F8EE69E3-A808-4E8E-9AB2-0842B36C578A}"/>
                    </a:ext>
                  </a:extLst>
                </p:cNvPr>
                <p:cNvGrpSpPr/>
                <p:nvPr/>
              </p:nvGrpSpPr>
              <p:grpSpPr>
                <a:xfrm>
                  <a:off x="7761232" y="1673874"/>
                  <a:ext cx="913678" cy="915160"/>
                  <a:chOff x="6199911" y="5345471"/>
                  <a:chExt cx="913678" cy="915160"/>
                </a:xfrm>
              </p:grpSpPr>
              <p:sp>
                <p:nvSpPr>
                  <p:cNvPr id="219" name="Title 1">
                    <a:extLst>
                      <a:ext uri="{FF2B5EF4-FFF2-40B4-BE49-F238E27FC236}">
                        <a16:creationId xmlns:a16="http://schemas.microsoft.com/office/drawing/2014/main" id="{2A1A5A1C-4D6C-4E0B-8D51-32D9698EE8DF}"/>
                      </a:ext>
                    </a:extLst>
                  </p:cNvPr>
                  <p:cNvSpPr txBox="1">
                    <a:spLocks/>
                  </p:cNvSpPr>
                  <p:nvPr/>
                </p:nvSpPr>
                <p:spPr>
                  <a:xfrm>
                    <a:off x="6199911" y="534547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DevOps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20" name="Rectangle: Rounded Corners 219">
                    <a:extLst>
                      <a:ext uri="{FF2B5EF4-FFF2-40B4-BE49-F238E27FC236}">
                        <a16:creationId xmlns:a16="http://schemas.microsoft.com/office/drawing/2014/main" id="{D92AEF8C-5F1C-4F1C-8BD6-EAF00F268D74}"/>
                      </a:ext>
                    </a:extLst>
                  </p:cNvPr>
                  <p:cNvSpPr/>
                  <p:nvPr/>
                </p:nvSpPr>
                <p:spPr bwMode="auto">
                  <a:xfrm>
                    <a:off x="6339113" y="562535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7" name="Graphic 296">
                    <a:extLst>
                      <a:ext uri="{FF2B5EF4-FFF2-40B4-BE49-F238E27FC236}">
                        <a16:creationId xmlns:a16="http://schemas.microsoft.com/office/drawing/2014/main" id="{717DD5C0-1483-4635-B2F8-4EEDB3DD6DF5}"/>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428150" y="5714394"/>
                    <a:ext cx="457200" cy="457200"/>
                  </a:xfrm>
                  <a:prstGeom prst="rect">
                    <a:avLst/>
                  </a:prstGeom>
                </p:spPr>
              </p:pic>
            </p:grpSp>
            <p:cxnSp>
              <p:nvCxnSpPr>
                <p:cNvPr id="323" name="Connector: Elbow 322">
                  <a:extLst>
                    <a:ext uri="{FF2B5EF4-FFF2-40B4-BE49-F238E27FC236}">
                      <a16:creationId xmlns:a16="http://schemas.microsoft.com/office/drawing/2014/main" id="{B54E54E2-B816-4FA5-8827-295F02851402}"/>
                    </a:ext>
                  </a:extLst>
                </p:cNvPr>
                <p:cNvCxnSpPr>
                  <a:cxnSpLocks/>
                  <a:stCxn id="286" idx="2"/>
                  <a:endCxn id="248" idx="1"/>
                </p:cNvCxnSpPr>
                <p:nvPr/>
              </p:nvCxnSpPr>
              <p:spPr>
                <a:xfrm rot="16200000" flipH="1">
                  <a:off x="7251183" y="4691914"/>
                  <a:ext cx="1094402" cy="204100"/>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4" name="Connector: Elbow 323">
                  <a:extLst>
                    <a:ext uri="{FF2B5EF4-FFF2-40B4-BE49-F238E27FC236}">
                      <a16:creationId xmlns:a16="http://schemas.microsoft.com/office/drawing/2014/main" id="{0DD914C4-7FB6-41A1-99FB-4B0AE13ACF55}"/>
                    </a:ext>
                  </a:extLst>
                </p:cNvPr>
                <p:cNvCxnSpPr>
                  <a:cxnSpLocks/>
                  <a:stCxn id="248" idx="3"/>
                  <a:endCxn id="294" idx="2"/>
                </p:cNvCxnSpPr>
                <p:nvPr/>
              </p:nvCxnSpPr>
              <p:spPr>
                <a:xfrm flipV="1">
                  <a:off x="8535708" y="4246763"/>
                  <a:ext cx="204100" cy="1094402"/>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2C493-7851-4F92-8E04-F23DE569B9E3}"/>
                    </a:ext>
                  </a:extLst>
                </p:cNvPr>
                <p:cNvCxnSpPr>
                  <a:cxnSpLocks/>
                </p:cNvCxnSpPr>
                <p:nvPr/>
              </p:nvCxnSpPr>
              <p:spPr>
                <a:xfrm flipV="1">
                  <a:off x="8218071" y="2589034"/>
                  <a:ext cx="0" cy="27432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grpSp>
          <p:cxnSp>
            <p:nvCxnSpPr>
              <p:cNvPr id="326" name="Connector: Elbow 325">
                <a:extLst>
                  <a:ext uri="{FF2B5EF4-FFF2-40B4-BE49-F238E27FC236}">
                    <a16:creationId xmlns:a16="http://schemas.microsoft.com/office/drawing/2014/main" id="{559C27F0-0D98-4708-805B-3F0200EDEA89}"/>
                  </a:ext>
                </a:extLst>
              </p:cNvPr>
              <p:cNvCxnSpPr>
                <a:cxnSpLocks/>
                <a:stCxn id="244" idx="3"/>
                <a:endCxn id="220" idx="1"/>
              </p:cNvCxnSpPr>
              <p:nvPr/>
            </p:nvCxnSpPr>
            <p:spPr>
              <a:xfrm flipV="1">
                <a:off x="3949545" y="2271397"/>
                <a:ext cx="3950888" cy="1465255"/>
              </a:xfrm>
              <a:prstGeom prst="bentConnector3">
                <a:avLst>
                  <a:gd name="adj1" fmla="val 40081"/>
                </a:avLst>
              </a:prstGeom>
              <a:ln w="12700">
                <a:solidFill>
                  <a:schemeClr val="bg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BA0B12E6-CBBC-42F0-8ACC-A61A7ABF0D1E}"/>
                  </a:ext>
                </a:extLst>
              </p:cNvPr>
              <p:cNvCxnSpPr/>
              <p:nvPr/>
            </p:nvCxnSpPr>
            <p:spPr>
              <a:xfrm flipV="1">
                <a:off x="9057445" y="3193574"/>
                <a:ext cx="882505" cy="735552"/>
              </a:xfrm>
              <a:prstGeom prst="bentConnector3">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E846A5D-BBCE-4094-9975-0FDCA17C0DFD}"/>
                  </a:ext>
                </a:extLst>
              </p:cNvPr>
              <p:cNvCxnSpPr>
                <a:cxnSpLocks/>
              </p:cNvCxnSpPr>
              <p:nvPr/>
            </p:nvCxnSpPr>
            <p:spPr>
              <a:xfrm>
                <a:off x="6695768" y="3929126"/>
                <a:ext cx="682929"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cxnSp>
          <p:nvCxnSpPr>
            <p:cNvPr id="2051" name="Connector: Elbow 2050">
              <a:extLst>
                <a:ext uri="{FF2B5EF4-FFF2-40B4-BE49-F238E27FC236}">
                  <a16:creationId xmlns:a16="http://schemas.microsoft.com/office/drawing/2014/main" id="{A03DD380-69F0-4935-9F9B-930B96D3F3C1}"/>
                </a:ext>
              </a:extLst>
            </p:cNvPr>
            <p:cNvCxnSpPr>
              <a:cxnSpLocks/>
              <a:stCxn id="94" idx="3"/>
              <a:endCxn id="102" idx="3"/>
            </p:cNvCxnSpPr>
            <p:nvPr/>
          </p:nvCxnSpPr>
          <p:spPr>
            <a:xfrm>
              <a:off x="1916511" y="2456356"/>
              <a:ext cx="12700" cy="3237932"/>
            </a:xfrm>
            <a:prstGeom prst="bentConnector3">
              <a:avLst>
                <a:gd name="adj1" fmla="val 180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Connector: Elbow 334">
              <a:extLst>
                <a:ext uri="{FF2B5EF4-FFF2-40B4-BE49-F238E27FC236}">
                  <a16:creationId xmlns:a16="http://schemas.microsoft.com/office/drawing/2014/main" id="{174F2E41-5B30-43BB-B52D-8D58F499FD1A}"/>
                </a:ext>
              </a:extLst>
            </p:cNvPr>
            <p:cNvCxnSpPr>
              <a:cxnSpLocks/>
            </p:cNvCxnSpPr>
            <p:nvPr/>
          </p:nvCxnSpPr>
          <p:spPr>
            <a:xfrm>
              <a:off x="1916511" y="3535667"/>
              <a:ext cx="12700" cy="1079311"/>
            </a:xfrm>
            <a:prstGeom prst="bentConnector3">
              <a:avLst>
                <a:gd name="adj1" fmla="val 180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9" name="Straight Arrow Connector 2058">
              <a:extLst>
                <a:ext uri="{FF2B5EF4-FFF2-40B4-BE49-F238E27FC236}">
                  <a16:creationId xmlns:a16="http://schemas.microsoft.com/office/drawing/2014/main" id="{D4AB8619-5424-4C26-B238-7A9B1386E77F}"/>
                </a:ext>
              </a:extLst>
            </p:cNvPr>
            <p:cNvCxnSpPr/>
            <p:nvPr/>
          </p:nvCxnSpPr>
          <p:spPr>
            <a:xfrm flipV="1">
              <a:off x="2146041" y="4075322"/>
              <a:ext cx="764170" cy="0"/>
            </a:xfrm>
            <a:prstGeom prst="straightConnector1">
              <a:avLst/>
            </a:prstGeom>
            <a:ln w="12700">
              <a:solidFill>
                <a:schemeClr val="bg1"/>
              </a:solidFill>
              <a:headEnd type="none"/>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423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sitting at a desk in front of a computer&#10;&#10;Description automatically generated">
            <a:extLst>
              <a:ext uri="{FF2B5EF4-FFF2-40B4-BE49-F238E27FC236}">
                <a16:creationId xmlns:a16="http://schemas.microsoft.com/office/drawing/2014/main" id="{8B7C702A-B4CD-4401-AAAE-2C5CCBBA51A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533400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7" name="Rectangle 6">
            <a:extLst>
              <a:ext uri="{FF2B5EF4-FFF2-40B4-BE49-F238E27FC236}">
                <a16:creationId xmlns:a16="http://schemas.microsoft.com/office/drawing/2014/main" id="{1E601A08-3A08-41AA-9A5C-D749423A0255}"/>
              </a:ext>
            </a:extLst>
          </p:cNvPr>
          <p:cNvSpPr/>
          <p:nvPr/>
        </p:nvSpPr>
        <p:spPr>
          <a:xfrm>
            <a:off x="455995" y="2419830"/>
            <a:ext cx="4226072" cy="2677656"/>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Challenge</a:t>
            </a:r>
          </a:p>
          <a:p>
            <a:r>
              <a:rPr lang="en-US" sz="1600">
                <a:solidFill>
                  <a:srgbClr val="000000"/>
                </a:solidFill>
                <a:latin typeface="Segoe UI" panose="020B0502040204020203" pitchFamily="34" charset="0"/>
                <a:cs typeface="Segoe UI" panose="020B0502040204020203" pitchFamily="34" charset="0"/>
              </a:rPr>
              <a:t>Implement new product innovations on top of existing systems in a secure environment, without increasing operating costs. </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Outcome</a:t>
            </a:r>
          </a:p>
          <a:p>
            <a:r>
              <a:rPr lang="en-US" sz="1600">
                <a:solidFill>
                  <a:srgbClr val="000000"/>
                </a:solidFill>
                <a:latin typeface="Segoe UI" panose="020B0502040204020203" pitchFamily="34" charset="0"/>
                <a:cs typeface="Segoe UI" panose="020B0502040204020203" pitchFamily="34" charset="0"/>
              </a:rPr>
              <a:t>Fast and secure cloud native environment with controlled exposure powered by world-class authentication and security tools like Azure Active Directory. </a:t>
            </a:r>
          </a:p>
        </p:txBody>
      </p:sp>
      <p:sp>
        <p:nvSpPr>
          <p:cNvPr id="8" name="Title 3">
            <a:extLst>
              <a:ext uri="{FF2B5EF4-FFF2-40B4-BE49-F238E27FC236}">
                <a16:creationId xmlns:a16="http://schemas.microsoft.com/office/drawing/2014/main" id="{6017EA16-0172-4359-8CC2-49A2EF641848}"/>
              </a:ext>
            </a:extLst>
          </p:cNvPr>
          <p:cNvSpPr txBox="1">
            <a:spLocks/>
          </p:cNvSpPr>
          <p:nvPr/>
        </p:nvSpPr>
        <p:spPr>
          <a:xfrm>
            <a:off x="455995" y="580121"/>
            <a:ext cx="4434453" cy="167430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Fintech developer authors innovative apps in a highly secure, collaborative environment</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B5D51BCB-23BB-48BD-9B08-F95CFC88FBC1}"/>
              </a:ext>
            </a:extLst>
          </p:cNvPr>
          <p:cNvSpPr/>
          <p:nvPr/>
        </p:nvSpPr>
        <p:spPr bwMode="auto">
          <a:xfrm>
            <a:off x="533400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CD3E34BE-4271-4941-8E33-F51F0B8773ED}"/>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6772073" y="1517514"/>
            <a:ext cx="4017524" cy="4017524"/>
          </a:xfrm>
          <a:prstGeom prst="rect">
            <a:avLst/>
          </a:prstGeom>
        </p:spPr>
      </p:pic>
    </p:spTree>
    <p:extLst>
      <p:ext uri="{BB962C8B-B14F-4D97-AF65-F5344CB8AC3E}">
        <p14:creationId xmlns:p14="http://schemas.microsoft.com/office/powerpoint/2010/main" val="14782847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8B9A50-3009-4C23-8729-997A61E67C4A}"/>
              </a:ext>
            </a:extLst>
          </p:cNvPr>
          <p:cNvSpPr/>
          <p:nvPr/>
        </p:nvSpPr>
        <p:spPr>
          <a:xfrm>
            <a:off x="7323406" y="1843951"/>
            <a:ext cx="4373294" cy="3170099"/>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“Banks can run their core system on-premise, while still managing marketplace applications on the cloud. We are facilitating their controlled exposure to the cloud, and that’s exciting.”</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Félix </a:t>
            </a:r>
            <a:r>
              <a:rPr lang="en-US" sz="1600" err="1">
                <a:solidFill>
                  <a:srgbClr val="0078D7"/>
                </a:solidFill>
                <a:latin typeface="Segoe UI Semibold" panose="020B0702040204020203" pitchFamily="34" charset="0"/>
                <a:cs typeface="Segoe UI Semibold" panose="020B0702040204020203" pitchFamily="34" charset="0"/>
              </a:rPr>
              <a:t>Grévy</a:t>
            </a:r>
            <a:endParaRPr lang="en-US" sz="1600">
              <a:solidFill>
                <a:srgbClr val="0078D7"/>
              </a:solidFill>
              <a:latin typeface="Segoe UI Semibold" panose="020B0702040204020203" pitchFamily="34" charset="0"/>
              <a:cs typeface="Segoe UI Semibold" panose="020B0702040204020203" pitchFamily="34" charset="0"/>
            </a:endParaRPr>
          </a:p>
          <a:p>
            <a:r>
              <a:rPr lang="en-US" sz="1600">
                <a:solidFill>
                  <a:srgbClr val="505050">
                    <a:lumMod val="75000"/>
                  </a:srgbClr>
                </a:solidFill>
                <a:latin typeface="Segoe UI" panose="020B0502040204020203" pitchFamily="34" charset="0"/>
                <a:cs typeface="Segoe UI" panose="020B0502040204020203" pitchFamily="34" charset="0"/>
              </a:rPr>
              <a:t>Global Head of Product Management</a:t>
            </a:r>
          </a:p>
        </p:txBody>
      </p:sp>
      <p:pic>
        <p:nvPicPr>
          <p:cNvPr id="8" name="Picture 7" descr="A person sitting at a desk in front of a computer&#10;&#10;Description automatically generated">
            <a:extLst>
              <a:ext uri="{FF2B5EF4-FFF2-40B4-BE49-F238E27FC236}">
                <a16:creationId xmlns:a16="http://schemas.microsoft.com/office/drawing/2014/main" id="{3B77B49D-BFBB-4ABD-A455-C889F3BE274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9" name="Rectangle 8">
            <a:extLst>
              <a:ext uri="{FF2B5EF4-FFF2-40B4-BE49-F238E27FC236}">
                <a16:creationId xmlns:a16="http://schemas.microsoft.com/office/drawing/2014/main" id="{2ED23958-6B18-4A35-8D58-EC2F43958D3F}"/>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72611C86-13CB-47ED-B36D-A6A459C096DB}"/>
              </a:ext>
            </a:extLst>
          </p:cNvPr>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1198124" y="1420238"/>
            <a:ext cx="4017524" cy="4017524"/>
          </a:xfrm>
          <a:prstGeom prst="rect">
            <a:avLst/>
          </a:prstGeom>
        </p:spPr>
      </p:pic>
    </p:spTree>
    <p:extLst>
      <p:ext uri="{BB962C8B-B14F-4D97-AF65-F5344CB8AC3E}">
        <p14:creationId xmlns:p14="http://schemas.microsoft.com/office/powerpoint/2010/main" val="2771953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6" name="Group 135">
            <a:extLst>
              <a:ext uri="{FF2B5EF4-FFF2-40B4-BE49-F238E27FC236}">
                <a16:creationId xmlns:a16="http://schemas.microsoft.com/office/drawing/2014/main" id="{99883C06-8DA9-4521-B7FD-39C2A61C055D}"/>
              </a:ext>
            </a:extLst>
          </p:cNvPr>
          <p:cNvGrpSpPr/>
          <p:nvPr/>
        </p:nvGrpSpPr>
        <p:grpSpPr>
          <a:xfrm>
            <a:off x="1578941" y="705708"/>
            <a:ext cx="9034119" cy="5446585"/>
            <a:chOff x="1578941" y="894661"/>
            <a:chExt cx="9034119" cy="5446585"/>
          </a:xfrm>
        </p:grpSpPr>
        <p:grpSp>
          <p:nvGrpSpPr>
            <p:cNvPr id="55" name="Group 54">
              <a:extLst>
                <a:ext uri="{FF2B5EF4-FFF2-40B4-BE49-F238E27FC236}">
                  <a16:creationId xmlns:a16="http://schemas.microsoft.com/office/drawing/2014/main" id="{07742C0C-FBEF-4606-A177-1AE578D2CB3A}"/>
                </a:ext>
              </a:extLst>
            </p:cNvPr>
            <p:cNvGrpSpPr/>
            <p:nvPr/>
          </p:nvGrpSpPr>
          <p:grpSpPr>
            <a:xfrm>
              <a:off x="3359257" y="4608673"/>
              <a:ext cx="4034080" cy="1732573"/>
              <a:chOff x="2703985" y="3259306"/>
              <a:chExt cx="4034080" cy="1732573"/>
            </a:xfrm>
          </p:grpSpPr>
          <p:sp>
            <p:nvSpPr>
              <p:cNvPr id="140" name="Rectangle: Rounded Corners 139">
                <a:extLst>
                  <a:ext uri="{FF2B5EF4-FFF2-40B4-BE49-F238E27FC236}">
                    <a16:creationId xmlns:a16="http://schemas.microsoft.com/office/drawing/2014/main" id="{BF286566-1F02-4C7C-A073-03FE9C682B68}"/>
                  </a:ext>
                </a:extLst>
              </p:cNvPr>
              <p:cNvSpPr/>
              <p:nvPr/>
            </p:nvSpPr>
            <p:spPr bwMode="auto">
              <a:xfrm>
                <a:off x="2703985" y="3477343"/>
                <a:ext cx="4029212" cy="1514536"/>
              </a:xfrm>
              <a:prstGeom prst="roundRect">
                <a:avLst>
                  <a:gd name="adj" fmla="val 1551"/>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4A1251ED-44E0-482C-8E63-1DA3F2C1D7FE}"/>
                  </a:ext>
                </a:extLst>
              </p:cNvPr>
              <p:cNvGrpSpPr/>
              <p:nvPr/>
            </p:nvGrpSpPr>
            <p:grpSpPr>
              <a:xfrm>
                <a:off x="2754239" y="3703944"/>
                <a:ext cx="3983826" cy="1123654"/>
                <a:chOff x="2750937" y="3820577"/>
                <a:chExt cx="3983826" cy="1123654"/>
              </a:xfrm>
            </p:grpSpPr>
            <p:grpSp>
              <p:nvGrpSpPr>
                <p:cNvPr id="48" name="Group 47">
                  <a:extLst>
                    <a:ext uri="{FF2B5EF4-FFF2-40B4-BE49-F238E27FC236}">
                      <a16:creationId xmlns:a16="http://schemas.microsoft.com/office/drawing/2014/main" id="{DB430163-F7BA-4344-AED1-6BFADA1579DC}"/>
                    </a:ext>
                  </a:extLst>
                </p:cNvPr>
                <p:cNvGrpSpPr/>
                <p:nvPr/>
              </p:nvGrpSpPr>
              <p:grpSpPr>
                <a:xfrm>
                  <a:off x="5039227" y="3965918"/>
                  <a:ext cx="914400" cy="978313"/>
                  <a:chOff x="4602318" y="3809983"/>
                  <a:chExt cx="914400" cy="978313"/>
                </a:xfrm>
              </p:grpSpPr>
              <p:grpSp>
                <p:nvGrpSpPr>
                  <p:cNvPr id="143" name="Group 142">
                    <a:extLst>
                      <a:ext uri="{FF2B5EF4-FFF2-40B4-BE49-F238E27FC236}">
                        <a16:creationId xmlns:a16="http://schemas.microsoft.com/office/drawing/2014/main" id="{250F8434-E12E-4ADE-8113-D5CD9D24FDB3}"/>
                      </a:ext>
                    </a:extLst>
                  </p:cNvPr>
                  <p:cNvGrpSpPr/>
                  <p:nvPr/>
                </p:nvGrpSpPr>
                <p:grpSpPr>
                  <a:xfrm>
                    <a:off x="4739496" y="4148215"/>
                    <a:ext cx="640081" cy="640081"/>
                    <a:chOff x="7936916" y="4774324"/>
                    <a:chExt cx="457200" cy="457200"/>
                  </a:xfrm>
                </p:grpSpPr>
                <p:pic>
                  <p:nvPicPr>
                    <p:cNvPr id="346" name="Graphic 345">
                      <a:extLst>
                        <a:ext uri="{FF2B5EF4-FFF2-40B4-BE49-F238E27FC236}">
                          <a16:creationId xmlns:a16="http://schemas.microsoft.com/office/drawing/2014/main" id="{239B130B-33D6-4354-8230-A37647A1F28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08182" y="4845590"/>
                      <a:ext cx="314669" cy="314669"/>
                    </a:xfrm>
                    <a:prstGeom prst="rect">
                      <a:avLst/>
                    </a:prstGeom>
                  </p:spPr>
                </p:pic>
                <p:sp>
                  <p:nvSpPr>
                    <p:cNvPr id="347" name="Rectangle: Rounded Corners 346">
                      <a:extLst>
                        <a:ext uri="{FF2B5EF4-FFF2-40B4-BE49-F238E27FC236}">
                          <a16:creationId xmlns:a16="http://schemas.microsoft.com/office/drawing/2014/main" id="{42BCF3A7-4F55-4CD7-9F37-18D817DAA44B}"/>
                        </a:ext>
                      </a:extLst>
                    </p:cNvPr>
                    <p:cNvSpPr/>
                    <p:nvPr/>
                  </p:nvSpPr>
                  <p:spPr bwMode="auto">
                    <a:xfrm>
                      <a:off x="7936916" y="4774324"/>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B4E18F5-424F-4120-AA2D-B65E4EC75835}"/>
                      </a:ext>
                    </a:extLst>
                  </p:cNvPr>
                  <p:cNvSpPr txBox="1"/>
                  <p:nvPr/>
                </p:nvSpPr>
                <p:spPr>
                  <a:xfrm>
                    <a:off x="4602318" y="3809983"/>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Key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Vault</a:t>
                    </a:r>
                  </a:p>
                </p:txBody>
              </p:sp>
            </p:grpSp>
            <p:grpSp>
              <p:nvGrpSpPr>
                <p:cNvPr id="51" name="Group 50">
                  <a:extLst>
                    <a:ext uri="{FF2B5EF4-FFF2-40B4-BE49-F238E27FC236}">
                      <a16:creationId xmlns:a16="http://schemas.microsoft.com/office/drawing/2014/main" id="{F7A9F0F9-7196-4E1F-AB7D-5FD05A312FB7}"/>
                    </a:ext>
                  </a:extLst>
                </p:cNvPr>
                <p:cNvGrpSpPr/>
                <p:nvPr/>
              </p:nvGrpSpPr>
              <p:grpSpPr>
                <a:xfrm>
                  <a:off x="2750937" y="3820577"/>
                  <a:ext cx="914401" cy="1123632"/>
                  <a:chOff x="2750937" y="3682460"/>
                  <a:chExt cx="914401" cy="1123632"/>
                </a:xfrm>
              </p:grpSpPr>
              <p:grpSp>
                <p:nvGrpSpPr>
                  <p:cNvPr id="42" name="Group 41">
                    <a:extLst>
                      <a:ext uri="{FF2B5EF4-FFF2-40B4-BE49-F238E27FC236}">
                        <a16:creationId xmlns:a16="http://schemas.microsoft.com/office/drawing/2014/main" id="{B603EE16-737F-4E49-9F13-25AC4EE1E283}"/>
                      </a:ext>
                    </a:extLst>
                  </p:cNvPr>
                  <p:cNvGrpSpPr/>
                  <p:nvPr/>
                </p:nvGrpSpPr>
                <p:grpSpPr>
                  <a:xfrm>
                    <a:off x="2832970" y="4166013"/>
                    <a:ext cx="640079" cy="640079"/>
                    <a:chOff x="2833913" y="4166022"/>
                    <a:chExt cx="457200" cy="457200"/>
                  </a:xfrm>
                </p:grpSpPr>
                <p:pic>
                  <p:nvPicPr>
                    <p:cNvPr id="147" name="Graphic 146">
                      <a:extLst>
                        <a:ext uri="{FF2B5EF4-FFF2-40B4-BE49-F238E27FC236}">
                          <a16:creationId xmlns:a16="http://schemas.microsoft.com/office/drawing/2014/main" id="{29730373-EEFC-4377-B69E-4672F6668F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07065" y="4239174"/>
                      <a:ext cx="310896" cy="310896"/>
                    </a:xfrm>
                    <a:prstGeom prst="rect">
                      <a:avLst/>
                    </a:prstGeom>
                  </p:spPr>
                </p:pic>
                <p:sp>
                  <p:nvSpPr>
                    <p:cNvPr id="149" name="Rectangle: Rounded Corners 148">
                      <a:extLst>
                        <a:ext uri="{FF2B5EF4-FFF2-40B4-BE49-F238E27FC236}">
                          <a16:creationId xmlns:a16="http://schemas.microsoft.com/office/drawing/2014/main" id="{B08FC1C8-E00B-46A1-A7EA-B2548ACC1041}"/>
                        </a:ext>
                      </a:extLst>
                    </p:cNvPr>
                    <p:cNvSpPr/>
                    <p:nvPr/>
                  </p:nvSpPr>
                  <p:spPr bwMode="auto">
                    <a:xfrm>
                      <a:off x="2833913"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4" name="TextBox 153">
                    <a:extLst>
                      <a:ext uri="{FF2B5EF4-FFF2-40B4-BE49-F238E27FC236}">
                        <a16:creationId xmlns:a16="http://schemas.microsoft.com/office/drawing/2014/main" id="{34B4D21A-ACDA-4425-9263-DE26EA483DB6}"/>
                      </a:ext>
                    </a:extLst>
                  </p:cNvPr>
                  <p:cNvSpPr txBox="1"/>
                  <p:nvPr/>
                </p:nvSpPr>
                <p:spPr>
                  <a:xfrm>
                    <a:off x="2750937" y="3682460"/>
                    <a:ext cx="914401" cy="425297"/>
                  </a:xfrm>
                  <a:prstGeom prst="rect">
                    <a:avLst/>
                  </a:prstGeom>
                  <a:noFill/>
                </p:spPr>
                <p:txBody>
                  <a:bodyPr wrap="square" lIns="0" tIns="0" rIns="0" bIns="0" rtlCol="0" anchor="b">
                    <a:noAutofit/>
                  </a:bodyPr>
                  <a:lstStyle/>
                  <a:p>
                    <a:pPr algn="ctr" defTabSz="932742">
                      <a:spcBef>
                        <a:spcPct val="0"/>
                      </a:spcBef>
                      <a:defRPr/>
                    </a:pPr>
                    <a:r>
                      <a:rPr lang="en-US" sz="1200" dirty="0">
                        <a:ln w="3175">
                          <a:noFill/>
                        </a:ln>
                        <a:solidFill>
                          <a:srgbClr val="FFFFFF"/>
                        </a:solidFill>
                        <a:latin typeface="Segoe UI"/>
                        <a:cs typeface="Segoe UI Semilight" panose="020B0402040204020203" pitchFamily="34" charset="0"/>
                      </a:rPr>
                      <a:t>Azure Cosmos </a:t>
                    </a:r>
                    <a:br>
                      <a:rPr lang="en-US" sz="1200" dirty="0">
                        <a:ln w="3175">
                          <a:noFill/>
                        </a:ln>
                        <a:solidFill>
                          <a:srgbClr val="FFFFFF"/>
                        </a:solidFill>
                        <a:latin typeface="Segoe UI"/>
                        <a:cs typeface="Segoe UI Semilight" panose="020B0402040204020203" pitchFamily="34" charset="0"/>
                      </a:rPr>
                    </a:br>
                    <a:r>
                      <a:rPr lang="en-US" sz="1200" dirty="0">
                        <a:ln w="3175">
                          <a:noFill/>
                        </a:ln>
                        <a:solidFill>
                          <a:srgbClr val="FFFFFF"/>
                        </a:solidFill>
                        <a:latin typeface="Segoe UI"/>
                        <a:cs typeface="Segoe UI Semilight" panose="020B0402040204020203" pitchFamily="34" charset="0"/>
                      </a:rPr>
                      <a:t>DB</a:t>
                    </a:r>
                  </a:p>
                </p:txBody>
              </p:sp>
            </p:grpSp>
            <p:grpSp>
              <p:nvGrpSpPr>
                <p:cNvPr id="50" name="Group 49">
                  <a:extLst>
                    <a:ext uri="{FF2B5EF4-FFF2-40B4-BE49-F238E27FC236}">
                      <a16:creationId xmlns:a16="http://schemas.microsoft.com/office/drawing/2014/main" id="{FE89F810-D891-46C5-8DBA-7EB2E1C4D368}"/>
                    </a:ext>
                  </a:extLst>
                </p:cNvPr>
                <p:cNvGrpSpPr/>
                <p:nvPr/>
              </p:nvGrpSpPr>
              <p:grpSpPr>
                <a:xfrm>
                  <a:off x="3596588" y="3830079"/>
                  <a:ext cx="666372" cy="1114130"/>
                  <a:chOff x="3356482" y="3691962"/>
                  <a:chExt cx="666372" cy="1114130"/>
                </a:xfrm>
              </p:grpSpPr>
              <p:grpSp>
                <p:nvGrpSpPr>
                  <p:cNvPr id="40" name="Group 39">
                    <a:extLst>
                      <a:ext uri="{FF2B5EF4-FFF2-40B4-BE49-F238E27FC236}">
                        <a16:creationId xmlns:a16="http://schemas.microsoft.com/office/drawing/2014/main" id="{C6DBA91C-BB39-46A2-A8B9-D43DE72A04F9}"/>
                      </a:ext>
                    </a:extLst>
                  </p:cNvPr>
                  <p:cNvGrpSpPr/>
                  <p:nvPr/>
                </p:nvGrpSpPr>
                <p:grpSpPr>
                  <a:xfrm>
                    <a:off x="3373999" y="4166013"/>
                    <a:ext cx="640079" cy="640079"/>
                    <a:chOff x="3373694" y="4166022"/>
                    <a:chExt cx="457200" cy="457200"/>
                  </a:xfrm>
                </p:grpSpPr>
                <p:pic>
                  <p:nvPicPr>
                    <p:cNvPr id="148" name="Graphic 147">
                      <a:extLst>
                        <a:ext uri="{FF2B5EF4-FFF2-40B4-BE49-F238E27FC236}">
                          <a16:creationId xmlns:a16="http://schemas.microsoft.com/office/drawing/2014/main" id="{1671A0F5-BFFA-4B88-AAE7-9C8618A9EF3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6846" y="4239174"/>
                      <a:ext cx="310896" cy="310896"/>
                    </a:xfrm>
                    <a:prstGeom prst="rect">
                      <a:avLst/>
                    </a:prstGeom>
                  </p:spPr>
                </p:pic>
                <p:sp>
                  <p:nvSpPr>
                    <p:cNvPr id="150" name="Rectangle: Rounded Corners 149">
                      <a:extLst>
                        <a:ext uri="{FF2B5EF4-FFF2-40B4-BE49-F238E27FC236}">
                          <a16:creationId xmlns:a16="http://schemas.microsoft.com/office/drawing/2014/main" id="{F91AE5F6-520D-4A4B-8BAA-DF49B2C168B2}"/>
                        </a:ext>
                      </a:extLst>
                    </p:cNvPr>
                    <p:cNvSpPr/>
                    <p:nvPr/>
                  </p:nvSpPr>
                  <p:spPr bwMode="auto">
                    <a:xfrm>
                      <a:off x="3373694"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5" name="TextBox 154">
                    <a:extLst>
                      <a:ext uri="{FF2B5EF4-FFF2-40B4-BE49-F238E27FC236}">
                        <a16:creationId xmlns:a16="http://schemas.microsoft.com/office/drawing/2014/main" id="{BE157471-4C9F-4711-AFA2-BC1AB5687C9D}"/>
                      </a:ext>
                    </a:extLst>
                  </p:cNvPr>
                  <p:cNvSpPr txBox="1"/>
                  <p:nvPr/>
                </p:nvSpPr>
                <p:spPr>
                  <a:xfrm>
                    <a:off x="3356482" y="3691962"/>
                    <a:ext cx="666372" cy="415795"/>
                  </a:xfrm>
                  <a:prstGeom prst="rect">
                    <a:avLst/>
                  </a:prstGeom>
                  <a:noFill/>
                </p:spPr>
                <p:txBody>
                  <a:bodyPr wrap="square" lIns="0" tIns="0" rIns="0" bIns="0" rtlCol="0" anchor="b">
                    <a:noAutofit/>
                  </a:bodyPr>
                  <a:lstStyle/>
                  <a:p>
                    <a:pPr algn="ctr" defTabSz="932742">
                      <a:spcBef>
                        <a:spcPct val="0"/>
                      </a:spcBef>
                      <a:defRPr/>
                    </a:pPr>
                    <a:r>
                      <a:rPr lang="en-US" sz="1200" dirty="0">
                        <a:ln w="3175">
                          <a:noFill/>
                        </a:ln>
                        <a:solidFill>
                          <a:srgbClr val="FFFFFF"/>
                        </a:solidFill>
                        <a:latin typeface="Segoe UI"/>
                        <a:cs typeface="Segoe UI Semilight" panose="020B0402040204020203" pitchFamily="34" charset="0"/>
                      </a:rPr>
                      <a:t>Azure SQL</a:t>
                    </a:r>
                    <a:br>
                      <a:rPr lang="en-US" sz="1200" dirty="0">
                        <a:ln w="3175">
                          <a:noFill/>
                        </a:ln>
                        <a:solidFill>
                          <a:srgbClr val="FFFFFF"/>
                        </a:solidFill>
                        <a:latin typeface="Segoe UI"/>
                        <a:cs typeface="Segoe UI Semilight" panose="020B0402040204020203" pitchFamily="34" charset="0"/>
                      </a:rPr>
                    </a:br>
                    <a:r>
                      <a:rPr lang="en-US" sz="1200" dirty="0">
                        <a:ln w="3175">
                          <a:noFill/>
                        </a:ln>
                        <a:solidFill>
                          <a:srgbClr val="FFFFFF"/>
                        </a:solidFill>
                        <a:latin typeface="Segoe UI"/>
                        <a:cs typeface="Segoe UI Semilight" panose="020B0402040204020203" pitchFamily="34" charset="0"/>
                      </a:rPr>
                      <a:t>Database</a:t>
                    </a:r>
                  </a:p>
                </p:txBody>
              </p:sp>
            </p:grpSp>
            <p:grpSp>
              <p:nvGrpSpPr>
                <p:cNvPr id="49" name="Group 48">
                  <a:extLst>
                    <a:ext uri="{FF2B5EF4-FFF2-40B4-BE49-F238E27FC236}">
                      <a16:creationId xmlns:a16="http://schemas.microsoft.com/office/drawing/2014/main" id="{7B1518D7-3A36-46BC-8F80-622C23B37E97}"/>
                    </a:ext>
                  </a:extLst>
                </p:cNvPr>
                <p:cNvGrpSpPr/>
                <p:nvPr/>
              </p:nvGrpSpPr>
              <p:grpSpPr>
                <a:xfrm>
                  <a:off x="4258090" y="3966030"/>
                  <a:ext cx="914400" cy="978189"/>
                  <a:chOff x="3780892" y="3840067"/>
                  <a:chExt cx="914400" cy="978189"/>
                </a:xfrm>
              </p:grpSpPr>
              <p:sp>
                <p:nvSpPr>
                  <p:cNvPr id="159" name="TextBox 158">
                    <a:extLst>
                      <a:ext uri="{FF2B5EF4-FFF2-40B4-BE49-F238E27FC236}">
                        <a16:creationId xmlns:a16="http://schemas.microsoft.com/office/drawing/2014/main" id="{75D34029-866A-4985-BC6C-ABB4E0831373}"/>
                      </a:ext>
                    </a:extLst>
                  </p:cNvPr>
                  <p:cNvSpPr txBox="1"/>
                  <p:nvPr/>
                </p:nvSpPr>
                <p:spPr>
                  <a:xfrm>
                    <a:off x="3780892" y="3840067"/>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Application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Insights</a:t>
                    </a:r>
                  </a:p>
                </p:txBody>
              </p:sp>
              <p:grpSp>
                <p:nvGrpSpPr>
                  <p:cNvPr id="21" name="Group 20">
                    <a:extLst>
                      <a:ext uri="{FF2B5EF4-FFF2-40B4-BE49-F238E27FC236}">
                        <a16:creationId xmlns:a16="http://schemas.microsoft.com/office/drawing/2014/main" id="{883D67FD-E8C5-4A80-967D-187C57B3EA7E}"/>
                      </a:ext>
                    </a:extLst>
                  </p:cNvPr>
                  <p:cNvGrpSpPr/>
                  <p:nvPr/>
                </p:nvGrpSpPr>
                <p:grpSpPr>
                  <a:xfrm>
                    <a:off x="3918052" y="4178176"/>
                    <a:ext cx="640080" cy="640080"/>
                    <a:chOff x="4007905" y="4178176"/>
                    <a:chExt cx="457200" cy="457200"/>
                  </a:xfrm>
                </p:grpSpPr>
                <p:sp>
                  <p:nvSpPr>
                    <p:cNvPr id="166" name="Rectangle: Rounded Corners 165">
                      <a:extLst>
                        <a:ext uri="{FF2B5EF4-FFF2-40B4-BE49-F238E27FC236}">
                          <a16:creationId xmlns:a16="http://schemas.microsoft.com/office/drawing/2014/main" id="{8E7E0B36-92C8-4D60-A16B-5C0E045F3276}"/>
                        </a:ext>
                      </a:extLst>
                    </p:cNvPr>
                    <p:cNvSpPr/>
                    <p:nvPr/>
                  </p:nvSpPr>
                  <p:spPr bwMode="auto">
                    <a:xfrm>
                      <a:off x="4007905" y="417817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1" name="Graphic 170">
                      <a:extLst>
                        <a:ext uri="{FF2B5EF4-FFF2-40B4-BE49-F238E27FC236}">
                          <a16:creationId xmlns:a16="http://schemas.microsoft.com/office/drawing/2014/main" id="{CE89872A-F196-4248-8D44-07BF2A832D2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81057" y="4251328"/>
                      <a:ext cx="310896" cy="310896"/>
                    </a:xfrm>
                    <a:prstGeom prst="rect">
                      <a:avLst/>
                    </a:prstGeom>
                  </p:spPr>
                </p:pic>
              </p:grpSp>
            </p:grpSp>
            <p:grpSp>
              <p:nvGrpSpPr>
                <p:cNvPr id="20" name="Group 19">
                  <a:extLst>
                    <a:ext uri="{FF2B5EF4-FFF2-40B4-BE49-F238E27FC236}">
                      <a16:creationId xmlns:a16="http://schemas.microsoft.com/office/drawing/2014/main" id="{5757E4E0-31CA-4732-9534-7C6DED75E159}"/>
                    </a:ext>
                  </a:extLst>
                </p:cNvPr>
                <p:cNvGrpSpPr/>
                <p:nvPr/>
              </p:nvGrpSpPr>
              <p:grpSpPr>
                <a:xfrm>
                  <a:off x="5820363" y="3868652"/>
                  <a:ext cx="914400" cy="1075556"/>
                  <a:chOff x="5307179" y="4195224"/>
                  <a:chExt cx="914400" cy="1075556"/>
                </a:xfrm>
              </p:grpSpPr>
              <p:grpSp>
                <p:nvGrpSpPr>
                  <p:cNvPr id="19" name="Group 18">
                    <a:extLst>
                      <a:ext uri="{FF2B5EF4-FFF2-40B4-BE49-F238E27FC236}">
                        <a16:creationId xmlns:a16="http://schemas.microsoft.com/office/drawing/2014/main" id="{3D9FDC5B-882E-4CC9-BD2F-BDB45BF2871D}"/>
                      </a:ext>
                    </a:extLst>
                  </p:cNvPr>
                  <p:cNvGrpSpPr/>
                  <p:nvPr/>
                </p:nvGrpSpPr>
                <p:grpSpPr>
                  <a:xfrm>
                    <a:off x="5444327" y="4630701"/>
                    <a:ext cx="640079" cy="640079"/>
                    <a:chOff x="5431671" y="4630711"/>
                    <a:chExt cx="457200" cy="457200"/>
                  </a:xfrm>
                </p:grpSpPr>
                <p:pic>
                  <p:nvPicPr>
                    <p:cNvPr id="341" name="Graphic 340">
                      <a:extLst>
                        <a:ext uri="{FF2B5EF4-FFF2-40B4-BE49-F238E27FC236}">
                          <a16:creationId xmlns:a16="http://schemas.microsoft.com/office/drawing/2014/main" id="{24965B01-6D18-4A08-9C42-18AC874E1E8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04826" y="4703321"/>
                      <a:ext cx="310896" cy="310896"/>
                    </a:xfrm>
                    <a:prstGeom prst="rect">
                      <a:avLst/>
                    </a:prstGeom>
                  </p:spPr>
                </p:pic>
                <p:sp>
                  <p:nvSpPr>
                    <p:cNvPr id="342" name="Rectangle: Rounded Corners 341">
                      <a:extLst>
                        <a:ext uri="{FF2B5EF4-FFF2-40B4-BE49-F238E27FC236}">
                          <a16:creationId xmlns:a16="http://schemas.microsoft.com/office/drawing/2014/main" id="{CCDA8233-6CB6-412B-8259-ECEAF0F497AB}"/>
                        </a:ext>
                      </a:extLst>
                    </p:cNvPr>
                    <p:cNvSpPr/>
                    <p:nvPr/>
                  </p:nvSpPr>
                  <p:spPr bwMode="auto">
                    <a:xfrm>
                      <a:off x="5431671" y="4630711"/>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TextBox 342">
                    <a:extLst>
                      <a:ext uri="{FF2B5EF4-FFF2-40B4-BE49-F238E27FC236}">
                        <a16:creationId xmlns:a16="http://schemas.microsoft.com/office/drawing/2014/main" id="{B7F0CD6C-5190-4FAA-AAA9-8396674753E5}"/>
                      </a:ext>
                    </a:extLst>
                  </p:cNvPr>
                  <p:cNvSpPr txBox="1"/>
                  <p:nvPr/>
                </p:nvSpPr>
                <p:spPr>
                  <a:xfrm>
                    <a:off x="5307179" y="4195224"/>
                    <a:ext cx="914400" cy="378565"/>
                  </a:xfrm>
                  <a:prstGeom prst="rect">
                    <a:avLst/>
                  </a:prstGeom>
                  <a:noFill/>
                </p:spPr>
                <p:txBody>
                  <a:bodyPr wrap="square" lIns="0" tIns="4572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Log</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Analytics</a:t>
                    </a:r>
                  </a:p>
                </p:txBody>
              </p:sp>
            </p:grpSp>
          </p:grpSp>
          <p:sp>
            <p:nvSpPr>
              <p:cNvPr id="179" name="TextBox 178">
                <a:extLst>
                  <a:ext uri="{FF2B5EF4-FFF2-40B4-BE49-F238E27FC236}">
                    <a16:creationId xmlns:a16="http://schemas.microsoft.com/office/drawing/2014/main" id="{97C1EB81-C9B1-48F8-81C2-CB02016C9CEC}"/>
                  </a:ext>
                </a:extLst>
              </p:cNvPr>
              <p:cNvSpPr txBox="1"/>
              <p:nvPr/>
            </p:nvSpPr>
            <p:spPr>
              <a:xfrm>
                <a:off x="2703985" y="3259306"/>
                <a:ext cx="983390" cy="166199"/>
              </a:xfrm>
              <a:prstGeom prst="rect">
                <a:avLst/>
              </a:prstGeom>
              <a:noFill/>
            </p:spPr>
            <p:txBody>
              <a:bodyPr wrap="square" lIns="0" tIns="0" rIns="0" bIns="0" rtlCol="0" anchor="b">
                <a:spAutoFit/>
              </a:bodyPr>
              <a:lstStyle/>
              <a:p>
                <a:pPr defTabSz="932742">
                  <a:lnSpc>
                    <a:spcPct val="90000"/>
                  </a:lnSpc>
                  <a:spcBef>
                    <a:spcPct val="0"/>
                  </a:spcBef>
                  <a:spcAft>
                    <a:spcPts val="600"/>
                  </a:spcAft>
                  <a:defRPr/>
                </a:pPr>
                <a:r>
                  <a:rPr lang="en-US" sz="1200" dirty="0">
                    <a:ln w="3175">
                      <a:noFill/>
                    </a:ln>
                    <a:solidFill>
                      <a:srgbClr val="FFFFFF"/>
                    </a:solidFill>
                    <a:latin typeface="Segoe UI"/>
                    <a:cs typeface="Segoe UI Semilight" panose="020B0402040204020203" pitchFamily="34" charset="0"/>
                  </a:rPr>
                  <a:t>Infrastructure</a:t>
                </a:r>
              </a:p>
            </p:txBody>
          </p:sp>
        </p:grpSp>
        <p:sp>
          <p:nvSpPr>
            <p:cNvPr id="180" name="Rectangle: Rounded Corners 179">
              <a:extLst>
                <a:ext uri="{FF2B5EF4-FFF2-40B4-BE49-F238E27FC236}">
                  <a16:creationId xmlns:a16="http://schemas.microsoft.com/office/drawing/2014/main" id="{714A7639-171E-4799-ADA2-C8875CE23EF5}"/>
                </a:ext>
              </a:extLst>
            </p:cNvPr>
            <p:cNvSpPr/>
            <p:nvPr/>
          </p:nvSpPr>
          <p:spPr bwMode="auto">
            <a:xfrm>
              <a:off x="3367427" y="2374116"/>
              <a:ext cx="3231445" cy="1464085"/>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TextBox 180">
              <a:extLst>
                <a:ext uri="{FF2B5EF4-FFF2-40B4-BE49-F238E27FC236}">
                  <a16:creationId xmlns:a16="http://schemas.microsoft.com/office/drawing/2014/main" id="{49793FBD-3370-4D0C-8C46-1438F58D4B64}"/>
                </a:ext>
              </a:extLst>
            </p:cNvPr>
            <p:cNvSpPr txBox="1"/>
            <p:nvPr/>
          </p:nvSpPr>
          <p:spPr>
            <a:xfrm>
              <a:off x="3367427" y="2152069"/>
              <a:ext cx="2163090" cy="166199"/>
            </a:xfrm>
            <a:prstGeom prst="rect">
              <a:avLst/>
            </a:prstGeom>
            <a:noFill/>
          </p:spPr>
          <p:txBody>
            <a:bodyPr wrap="square" lIns="0" tIns="0" rIns="0" bIns="0" rtlCol="0" anchor="b">
              <a:spAutoFit/>
            </a:bodyPr>
            <a:lstStyle/>
            <a:p>
              <a:pPr>
                <a:lnSpc>
                  <a:spcPct val="90000"/>
                </a:lnSpc>
                <a:spcAft>
                  <a:spcPts val="600"/>
                </a:spcAft>
              </a:pPr>
              <a:r>
                <a:rPr lang="en-US" sz="1200">
                  <a:ln w="3175">
                    <a:noFill/>
                  </a:ln>
                  <a:solidFill>
                    <a:srgbClr val="FFFFFF"/>
                  </a:solidFill>
                  <a:latin typeface="Segoe UI"/>
                  <a:cs typeface="Segoe UI Semilight" panose="020B0402040204020203" pitchFamily="34" charset="0"/>
                </a:rPr>
                <a:t>Azure Kubernetes Service (AKS)</a:t>
              </a:r>
            </a:p>
          </p:txBody>
        </p:sp>
        <p:sp>
          <p:nvSpPr>
            <p:cNvPr id="182" name="Rectangle: Rounded Corners 181">
              <a:extLst>
                <a:ext uri="{FF2B5EF4-FFF2-40B4-BE49-F238E27FC236}">
                  <a16:creationId xmlns:a16="http://schemas.microsoft.com/office/drawing/2014/main" id="{8979E428-9AA1-4335-B2C5-847B7A5B6C5E}"/>
                </a:ext>
              </a:extLst>
            </p:cNvPr>
            <p:cNvSpPr/>
            <p:nvPr/>
          </p:nvSpPr>
          <p:spPr bwMode="auto">
            <a:xfrm>
              <a:off x="3489185"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5F846D6D-4ED7-4BE0-A1DE-EC51AEEF60D4}"/>
                </a:ext>
              </a:extLst>
            </p:cNvPr>
            <p:cNvSpPr/>
            <p:nvPr/>
          </p:nvSpPr>
          <p:spPr bwMode="auto">
            <a:xfrm>
              <a:off x="4028966"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7B93D521-F11E-4018-956D-947EE462185D}"/>
                </a:ext>
              </a:extLst>
            </p:cNvPr>
            <p:cNvSpPr/>
            <p:nvPr/>
          </p:nvSpPr>
          <p:spPr bwMode="auto">
            <a:xfrm>
              <a:off x="5293961"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A7A41BD5-225D-4D33-841A-F62779856CB9}"/>
                </a:ext>
              </a:extLst>
            </p:cNvPr>
            <p:cNvSpPr txBox="1"/>
            <p:nvPr/>
          </p:nvSpPr>
          <p:spPr>
            <a:xfrm>
              <a:off x="4977075" y="3406364"/>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sp>
          <p:nvSpPr>
            <p:cNvPr id="187" name="Rectangle: Rounded Corners 186">
              <a:extLst>
                <a:ext uri="{FF2B5EF4-FFF2-40B4-BE49-F238E27FC236}">
                  <a16:creationId xmlns:a16="http://schemas.microsoft.com/office/drawing/2014/main" id="{FE1DFE8A-E089-48C3-9ADC-7135A2398999}"/>
                </a:ext>
              </a:extLst>
            </p:cNvPr>
            <p:cNvSpPr/>
            <p:nvPr/>
          </p:nvSpPr>
          <p:spPr bwMode="auto">
            <a:xfrm>
              <a:off x="4568748"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F5C5DC5-2843-4FB9-86C9-EAFBE737E57D}"/>
                </a:ext>
              </a:extLst>
            </p:cNvPr>
            <p:cNvSpPr txBox="1"/>
            <p:nvPr/>
          </p:nvSpPr>
          <p:spPr>
            <a:xfrm>
              <a:off x="3351088"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0" name="TextBox 189">
              <a:extLst>
                <a:ext uri="{FF2B5EF4-FFF2-40B4-BE49-F238E27FC236}">
                  <a16:creationId xmlns:a16="http://schemas.microsoft.com/office/drawing/2014/main" id="{0E79D038-47AB-45A7-95AB-B87B5D5B9729}"/>
                </a:ext>
              </a:extLst>
            </p:cNvPr>
            <p:cNvSpPr txBox="1"/>
            <p:nvPr/>
          </p:nvSpPr>
          <p:spPr>
            <a:xfrm>
              <a:off x="3892119"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1" name="TextBox 190">
              <a:extLst>
                <a:ext uri="{FF2B5EF4-FFF2-40B4-BE49-F238E27FC236}">
                  <a16:creationId xmlns:a16="http://schemas.microsoft.com/office/drawing/2014/main" id="{90B77EC5-18D8-4EC8-893A-D7521B4618DC}"/>
                </a:ext>
              </a:extLst>
            </p:cNvPr>
            <p:cNvSpPr txBox="1"/>
            <p:nvPr/>
          </p:nvSpPr>
          <p:spPr>
            <a:xfrm>
              <a:off x="4511432"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2" name="TextBox 191">
              <a:extLst>
                <a:ext uri="{FF2B5EF4-FFF2-40B4-BE49-F238E27FC236}">
                  <a16:creationId xmlns:a16="http://schemas.microsoft.com/office/drawing/2014/main" id="{CFD52967-BEF1-43C9-82BF-916C661300AA}"/>
                </a:ext>
              </a:extLst>
            </p:cNvPr>
            <p:cNvSpPr txBox="1"/>
            <p:nvPr/>
          </p:nvSpPr>
          <p:spPr>
            <a:xfrm>
              <a:off x="5233649"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pic>
          <p:nvPicPr>
            <p:cNvPr id="193" name="Graphic 192">
              <a:extLst>
                <a:ext uri="{FF2B5EF4-FFF2-40B4-BE49-F238E27FC236}">
                  <a16:creationId xmlns:a16="http://schemas.microsoft.com/office/drawing/2014/main" id="{95756E62-ACFE-4431-9BCC-BDF18D3A4E6B}"/>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562337" y="3320165"/>
              <a:ext cx="310896" cy="310896"/>
            </a:xfrm>
            <a:prstGeom prst="rect">
              <a:avLst/>
            </a:prstGeom>
          </p:spPr>
        </p:pic>
        <p:pic>
          <p:nvPicPr>
            <p:cNvPr id="194" name="Graphic 193">
              <a:extLst>
                <a:ext uri="{FF2B5EF4-FFF2-40B4-BE49-F238E27FC236}">
                  <a16:creationId xmlns:a16="http://schemas.microsoft.com/office/drawing/2014/main" id="{2364D5C9-0EE3-41BA-93E6-105741B1A4BD}"/>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102118" y="3320165"/>
              <a:ext cx="310896" cy="310896"/>
            </a:xfrm>
            <a:prstGeom prst="rect">
              <a:avLst/>
            </a:prstGeom>
          </p:spPr>
        </p:pic>
        <p:pic>
          <p:nvPicPr>
            <p:cNvPr id="195" name="Graphic 194">
              <a:extLst>
                <a:ext uri="{FF2B5EF4-FFF2-40B4-BE49-F238E27FC236}">
                  <a16:creationId xmlns:a16="http://schemas.microsoft.com/office/drawing/2014/main" id="{775BAB60-807E-4CFF-B838-287BFC47035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41900" y="3320165"/>
              <a:ext cx="310896" cy="310896"/>
            </a:xfrm>
            <a:prstGeom prst="rect">
              <a:avLst/>
            </a:prstGeom>
          </p:spPr>
        </p:pic>
        <p:pic>
          <p:nvPicPr>
            <p:cNvPr id="196" name="Graphic 195">
              <a:extLst>
                <a:ext uri="{FF2B5EF4-FFF2-40B4-BE49-F238E27FC236}">
                  <a16:creationId xmlns:a16="http://schemas.microsoft.com/office/drawing/2014/main" id="{0B308139-E6B9-48B9-90D3-E2441F315BF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67113" y="3320165"/>
              <a:ext cx="310896" cy="310896"/>
            </a:xfrm>
            <a:prstGeom prst="rect">
              <a:avLst/>
            </a:prstGeom>
          </p:spPr>
        </p:pic>
        <p:sp>
          <p:nvSpPr>
            <p:cNvPr id="198" name="Rectangle: Rounded Corners 197">
              <a:extLst>
                <a:ext uri="{FF2B5EF4-FFF2-40B4-BE49-F238E27FC236}">
                  <a16:creationId xmlns:a16="http://schemas.microsoft.com/office/drawing/2014/main" id="{E86C94A4-BED9-429A-8FDD-C44B2F56B91B}"/>
                </a:ext>
              </a:extLst>
            </p:cNvPr>
            <p:cNvSpPr/>
            <p:nvPr/>
          </p:nvSpPr>
          <p:spPr bwMode="auto">
            <a:xfrm>
              <a:off x="5100804"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sp>
          <p:nvSpPr>
            <p:cNvPr id="199" name="TextBox 198">
              <a:extLst>
                <a:ext uri="{FF2B5EF4-FFF2-40B4-BE49-F238E27FC236}">
                  <a16:creationId xmlns:a16="http://schemas.microsoft.com/office/drawing/2014/main" id="{196F214C-1D40-4350-AB5E-8A90925068BF}"/>
                </a:ext>
              </a:extLst>
            </p:cNvPr>
            <p:cNvSpPr txBox="1"/>
            <p:nvPr/>
          </p:nvSpPr>
          <p:spPr>
            <a:xfrm>
              <a:off x="4801193" y="2579151"/>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grpSp>
          <p:nvGrpSpPr>
            <p:cNvPr id="67" name="Group 66">
              <a:extLst>
                <a:ext uri="{FF2B5EF4-FFF2-40B4-BE49-F238E27FC236}">
                  <a16:creationId xmlns:a16="http://schemas.microsoft.com/office/drawing/2014/main" id="{376BCDE2-209F-4B19-B7A3-51D473358464}"/>
                </a:ext>
              </a:extLst>
            </p:cNvPr>
            <p:cNvGrpSpPr/>
            <p:nvPr/>
          </p:nvGrpSpPr>
          <p:grpSpPr>
            <a:xfrm>
              <a:off x="1578941" y="3401017"/>
              <a:ext cx="731520" cy="910711"/>
              <a:chOff x="1092167" y="4784623"/>
              <a:chExt cx="731520" cy="910711"/>
            </a:xfrm>
          </p:grpSpPr>
          <p:sp>
            <p:nvSpPr>
              <p:cNvPr id="333" name="TextBox 332">
                <a:extLst>
                  <a:ext uri="{FF2B5EF4-FFF2-40B4-BE49-F238E27FC236}">
                    <a16:creationId xmlns:a16="http://schemas.microsoft.com/office/drawing/2014/main" id="{72D3E707-F92A-474E-A3A6-E2EF5B549E3C}"/>
                  </a:ext>
                </a:extLst>
              </p:cNvPr>
              <p:cNvSpPr txBox="1"/>
              <p:nvPr/>
            </p:nvSpPr>
            <p:spPr>
              <a:xfrm>
                <a:off x="1092167" y="4784623"/>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GitHub</a:t>
                </a:r>
              </a:p>
            </p:txBody>
          </p:sp>
          <p:grpSp>
            <p:nvGrpSpPr>
              <p:cNvPr id="64" name="Group 63">
                <a:extLst>
                  <a:ext uri="{FF2B5EF4-FFF2-40B4-BE49-F238E27FC236}">
                    <a16:creationId xmlns:a16="http://schemas.microsoft.com/office/drawing/2014/main" id="{8FFD19FA-4A6F-4D74-B50B-7B74406D7BC1}"/>
                  </a:ext>
                </a:extLst>
              </p:cNvPr>
              <p:cNvGrpSpPr/>
              <p:nvPr/>
            </p:nvGrpSpPr>
            <p:grpSpPr>
              <a:xfrm>
                <a:off x="1137887" y="5055254"/>
                <a:ext cx="640080" cy="640080"/>
                <a:chOff x="1206467" y="5055254"/>
                <a:chExt cx="457200" cy="457200"/>
              </a:xfrm>
            </p:grpSpPr>
            <p:sp>
              <p:nvSpPr>
                <p:cNvPr id="332" name="Rectangle: Rounded Corners 331">
                  <a:extLst>
                    <a:ext uri="{FF2B5EF4-FFF2-40B4-BE49-F238E27FC236}">
                      <a16:creationId xmlns:a16="http://schemas.microsoft.com/office/drawing/2014/main" id="{FBDE1B66-C8EC-4BE5-8F97-9A4D83528B35}"/>
                    </a:ext>
                  </a:extLst>
                </p:cNvPr>
                <p:cNvSpPr/>
                <p:nvPr/>
              </p:nvSpPr>
              <p:spPr bwMode="auto">
                <a:xfrm>
                  <a:off x="1206467" y="5055254"/>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4" name="Picture 4" descr="Image result for github logo white">
                  <a:extLst>
                    <a:ext uri="{FF2B5EF4-FFF2-40B4-BE49-F238E27FC236}">
                      <a16:creationId xmlns:a16="http://schemas.microsoft.com/office/drawing/2014/main" id="{D3BC65F2-F275-4536-8550-DD528759028D}"/>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1279619" y="5128406"/>
                  <a:ext cx="310896" cy="310896"/>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3" name="Connector: Elbow 202">
              <a:extLst>
                <a:ext uri="{FF2B5EF4-FFF2-40B4-BE49-F238E27FC236}">
                  <a16:creationId xmlns:a16="http://schemas.microsoft.com/office/drawing/2014/main" id="{A5DAE44B-CCA8-4A24-9B70-16373D84850C}"/>
                </a:ext>
              </a:extLst>
            </p:cNvPr>
            <p:cNvCxnSpPr>
              <a:stCxn id="330" idx="3"/>
              <a:endCxn id="198" idx="2"/>
            </p:cNvCxnSpPr>
            <p:nvPr/>
          </p:nvCxnSpPr>
          <p:spPr>
            <a:xfrm flipV="1">
              <a:off x="3090368" y="2762700"/>
              <a:ext cx="2335615" cy="1616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739622D-517B-4A9B-B833-B476E2F16DC1}"/>
                </a:ext>
              </a:extLst>
            </p:cNvPr>
            <p:cNvGrpSpPr/>
            <p:nvPr/>
          </p:nvGrpSpPr>
          <p:grpSpPr>
            <a:xfrm>
              <a:off x="2430448" y="2167450"/>
              <a:ext cx="679760" cy="1076904"/>
              <a:chOff x="1924466" y="1705960"/>
              <a:chExt cx="679760" cy="1076904"/>
            </a:xfrm>
          </p:grpSpPr>
          <p:grpSp>
            <p:nvGrpSpPr>
              <p:cNvPr id="75" name="Group 74">
                <a:extLst>
                  <a:ext uri="{FF2B5EF4-FFF2-40B4-BE49-F238E27FC236}">
                    <a16:creationId xmlns:a16="http://schemas.microsoft.com/office/drawing/2014/main" id="{4EF86AF8-4690-454D-B6FA-E6AE45EA50AE}"/>
                  </a:ext>
                </a:extLst>
              </p:cNvPr>
              <p:cNvGrpSpPr/>
              <p:nvPr/>
            </p:nvGrpSpPr>
            <p:grpSpPr>
              <a:xfrm>
                <a:off x="1944302" y="2142785"/>
                <a:ext cx="640079" cy="640079"/>
                <a:chOff x="1974462" y="2142790"/>
                <a:chExt cx="457200" cy="457200"/>
              </a:xfrm>
            </p:grpSpPr>
            <p:pic>
              <p:nvPicPr>
                <p:cNvPr id="329" name="Graphic 328">
                  <a:extLst>
                    <a:ext uri="{FF2B5EF4-FFF2-40B4-BE49-F238E27FC236}">
                      <a16:creationId xmlns:a16="http://schemas.microsoft.com/office/drawing/2014/main" id="{331213B9-A980-400E-8C9D-AE2AE1A7019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047614" y="2215942"/>
                  <a:ext cx="310896" cy="310896"/>
                </a:xfrm>
                <a:prstGeom prst="rect">
                  <a:avLst/>
                </a:prstGeom>
              </p:spPr>
            </p:pic>
            <p:sp>
              <p:nvSpPr>
                <p:cNvPr id="330" name="Rectangle: Rounded Corners 329">
                  <a:extLst>
                    <a:ext uri="{FF2B5EF4-FFF2-40B4-BE49-F238E27FC236}">
                      <a16:creationId xmlns:a16="http://schemas.microsoft.com/office/drawing/2014/main" id="{6D4588EC-959F-4D82-868A-A4153C7AF83B}"/>
                    </a:ext>
                  </a:extLst>
                </p:cNvPr>
                <p:cNvSpPr/>
                <p:nvPr/>
              </p:nvSpPr>
              <p:spPr bwMode="auto">
                <a:xfrm>
                  <a:off x="1974462" y="2142790"/>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1" name="TextBox 330">
                <a:extLst>
                  <a:ext uri="{FF2B5EF4-FFF2-40B4-BE49-F238E27FC236}">
                    <a16:creationId xmlns:a16="http://schemas.microsoft.com/office/drawing/2014/main" id="{9EEB55DF-CB49-4097-AF89-DC0A1F6FFACA}"/>
                  </a:ext>
                </a:extLst>
              </p:cNvPr>
              <p:cNvSpPr txBox="1"/>
              <p:nvPr/>
            </p:nvSpPr>
            <p:spPr>
              <a:xfrm>
                <a:off x="1924466" y="1705960"/>
                <a:ext cx="679760" cy="378565"/>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Active Directory</a:t>
                </a:r>
              </a:p>
            </p:txBody>
          </p:sp>
        </p:grpSp>
        <p:cxnSp>
          <p:nvCxnSpPr>
            <p:cNvPr id="211" name="Straight Connector 210">
              <a:extLst>
                <a:ext uri="{FF2B5EF4-FFF2-40B4-BE49-F238E27FC236}">
                  <a16:creationId xmlns:a16="http://schemas.microsoft.com/office/drawing/2014/main" id="{759EC8E0-5006-435E-9304-52C3502F8483}"/>
                </a:ext>
              </a:extLst>
            </p:cNvPr>
            <p:cNvCxnSpPr>
              <a:cxnSpLocks/>
            </p:cNvCxnSpPr>
            <p:nvPr/>
          </p:nvCxnSpPr>
          <p:spPr>
            <a:xfrm>
              <a:off x="3813108" y="2764513"/>
              <a:ext cx="0" cy="159193"/>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9B0E7C-3149-42D7-A3AF-EC8EC271B5BE}"/>
                </a:ext>
              </a:extLst>
            </p:cNvPr>
            <p:cNvCxnSpPr>
              <a:cxnSpLocks/>
            </p:cNvCxnSpPr>
            <p:nvPr/>
          </p:nvCxnSpPr>
          <p:spPr>
            <a:xfrm>
              <a:off x="4542163" y="2764513"/>
              <a:ext cx="0" cy="162272"/>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3" name="Rectangle: Rounded Corners 212">
              <a:extLst>
                <a:ext uri="{FF2B5EF4-FFF2-40B4-BE49-F238E27FC236}">
                  <a16:creationId xmlns:a16="http://schemas.microsoft.com/office/drawing/2014/main" id="{BE9D2D3C-9E33-4103-B341-7B7FAC42AED4}"/>
                </a:ext>
              </a:extLst>
            </p:cNvPr>
            <p:cNvSpPr/>
            <p:nvPr/>
          </p:nvSpPr>
          <p:spPr bwMode="auto">
            <a:xfrm>
              <a:off x="3487930"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ea typeface="Segoe UI" pitchFamily="34" charset="0"/>
                  <a:cs typeface="Segoe UI" pitchFamily="34" charset="0"/>
                </a:rPr>
                <a:t>Namespace</a:t>
              </a:r>
            </a:p>
          </p:txBody>
        </p:sp>
        <p:sp>
          <p:nvSpPr>
            <p:cNvPr id="214" name="Rectangle: Rounded Corners 213">
              <a:extLst>
                <a:ext uri="{FF2B5EF4-FFF2-40B4-BE49-F238E27FC236}">
                  <a16:creationId xmlns:a16="http://schemas.microsoft.com/office/drawing/2014/main" id="{A987DBF9-AEBE-4D2B-A4D5-A1F228536308}"/>
                </a:ext>
              </a:extLst>
            </p:cNvPr>
            <p:cNvSpPr/>
            <p:nvPr/>
          </p:nvSpPr>
          <p:spPr bwMode="auto">
            <a:xfrm>
              <a:off x="4216985"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grpSp>
          <p:nvGrpSpPr>
            <p:cNvPr id="80" name="Group 79">
              <a:extLst>
                <a:ext uri="{FF2B5EF4-FFF2-40B4-BE49-F238E27FC236}">
                  <a16:creationId xmlns:a16="http://schemas.microsoft.com/office/drawing/2014/main" id="{EA644F4A-DDAA-4A27-82B8-6907CBF1566E}"/>
                </a:ext>
              </a:extLst>
            </p:cNvPr>
            <p:cNvGrpSpPr/>
            <p:nvPr/>
          </p:nvGrpSpPr>
          <p:grpSpPr>
            <a:xfrm>
              <a:off x="5958786" y="940828"/>
              <a:ext cx="640079" cy="864542"/>
              <a:chOff x="2597444" y="292725"/>
              <a:chExt cx="640079" cy="864542"/>
            </a:xfrm>
          </p:grpSpPr>
          <p:grpSp>
            <p:nvGrpSpPr>
              <p:cNvPr id="78" name="Group 77">
                <a:extLst>
                  <a:ext uri="{FF2B5EF4-FFF2-40B4-BE49-F238E27FC236}">
                    <a16:creationId xmlns:a16="http://schemas.microsoft.com/office/drawing/2014/main" id="{EE80715E-0077-4140-9316-8E600590C7B5}"/>
                  </a:ext>
                </a:extLst>
              </p:cNvPr>
              <p:cNvGrpSpPr/>
              <p:nvPr/>
            </p:nvGrpSpPr>
            <p:grpSpPr>
              <a:xfrm>
                <a:off x="2597444" y="517188"/>
                <a:ext cx="640079" cy="640079"/>
                <a:chOff x="2627606" y="517189"/>
                <a:chExt cx="457200" cy="457200"/>
              </a:xfrm>
            </p:grpSpPr>
            <p:pic>
              <p:nvPicPr>
                <p:cNvPr id="305" name="Graphic 304">
                  <a:extLst>
                    <a:ext uri="{FF2B5EF4-FFF2-40B4-BE49-F238E27FC236}">
                      <a16:creationId xmlns:a16="http://schemas.microsoft.com/office/drawing/2014/main" id="{0A92BDF3-35F7-451B-803A-F3AFBB5CC7A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700758" y="590341"/>
                  <a:ext cx="310896" cy="310896"/>
                </a:xfrm>
                <a:prstGeom prst="rect">
                  <a:avLst/>
                </a:prstGeom>
              </p:spPr>
            </p:pic>
            <p:sp>
              <p:nvSpPr>
                <p:cNvPr id="306" name="Rectangle: Rounded Corners 305">
                  <a:extLst>
                    <a:ext uri="{FF2B5EF4-FFF2-40B4-BE49-F238E27FC236}">
                      <a16:creationId xmlns:a16="http://schemas.microsoft.com/office/drawing/2014/main" id="{3D9DBDFF-E80E-4C7A-898E-5B5EE290BF14}"/>
                    </a:ext>
                  </a:extLst>
                </p:cNvPr>
                <p:cNvSpPr/>
                <p:nvPr/>
              </p:nvSpPr>
              <p:spPr bwMode="auto">
                <a:xfrm>
                  <a:off x="2627606" y="517189"/>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7" name="TextBox 306">
                <a:extLst>
                  <a:ext uri="{FF2B5EF4-FFF2-40B4-BE49-F238E27FC236}">
                    <a16:creationId xmlns:a16="http://schemas.microsoft.com/office/drawing/2014/main" id="{CDFCDC87-3D90-464E-8AD0-8846B0B13FD8}"/>
                  </a:ext>
                </a:extLst>
              </p:cNvPr>
              <p:cNvSpPr txBox="1"/>
              <p:nvPr/>
            </p:nvSpPr>
            <p:spPr>
              <a:xfrm>
                <a:off x="2627316" y="292725"/>
                <a:ext cx="580348" cy="166199"/>
              </a:xfrm>
              <a:prstGeom prst="rect">
                <a:avLst/>
              </a:prstGeom>
              <a:noFill/>
            </p:spPr>
            <p:txBody>
              <a:bodyPr wrap="square" lIns="0" tIns="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ACR</a:t>
                </a:r>
              </a:p>
            </p:txBody>
          </p:sp>
        </p:grpSp>
        <p:grpSp>
          <p:nvGrpSpPr>
            <p:cNvPr id="228" name="Group 227">
              <a:extLst>
                <a:ext uri="{FF2B5EF4-FFF2-40B4-BE49-F238E27FC236}">
                  <a16:creationId xmlns:a16="http://schemas.microsoft.com/office/drawing/2014/main" id="{C83A4A4E-ADC4-4EF5-A223-30F3F2FA7506}"/>
                </a:ext>
              </a:extLst>
            </p:cNvPr>
            <p:cNvGrpSpPr/>
            <p:nvPr/>
          </p:nvGrpSpPr>
          <p:grpSpPr>
            <a:xfrm>
              <a:off x="5929222" y="2802293"/>
              <a:ext cx="612123" cy="901920"/>
              <a:chOff x="10643191" y="2116866"/>
              <a:chExt cx="612123" cy="901920"/>
            </a:xfrm>
          </p:grpSpPr>
          <p:sp>
            <p:nvSpPr>
              <p:cNvPr id="289" name="Rectangle: Rounded Corners 288">
                <a:extLst>
                  <a:ext uri="{FF2B5EF4-FFF2-40B4-BE49-F238E27FC236}">
                    <a16:creationId xmlns:a16="http://schemas.microsoft.com/office/drawing/2014/main" id="{4711662D-BB40-4A72-9BD5-91F893BC5A7A}"/>
                  </a:ext>
                </a:extLst>
              </p:cNvPr>
              <p:cNvSpPr/>
              <p:nvPr/>
            </p:nvSpPr>
            <p:spPr bwMode="auto">
              <a:xfrm>
                <a:off x="10721139" y="256158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0" name="TextBox 289">
                <a:extLst>
                  <a:ext uri="{FF2B5EF4-FFF2-40B4-BE49-F238E27FC236}">
                    <a16:creationId xmlns:a16="http://schemas.microsoft.com/office/drawing/2014/main" id="{D9A97686-2604-4B57-AE8F-0D78502A454E}"/>
                  </a:ext>
                </a:extLst>
              </p:cNvPr>
              <p:cNvSpPr txBox="1"/>
              <p:nvPr/>
            </p:nvSpPr>
            <p:spPr>
              <a:xfrm>
                <a:off x="10643191" y="2116866"/>
                <a:ext cx="612123" cy="387798"/>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Load Balancer</a:t>
                </a:r>
                <a:br>
                  <a:rPr lang="en-US" sz="1000">
                    <a:solidFill>
                      <a:schemeClr val="bg1"/>
                    </a:solidFill>
                  </a:rPr>
                </a:br>
                <a:r>
                  <a:rPr lang="en-US" sz="800" i="1">
                    <a:solidFill>
                      <a:schemeClr val="bg1"/>
                    </a:solidFill>
                  </a:rPr>
                  <a:t>Internal</a:t>
                </a:r>
                <a:endParaRPr lang="en-US" sz="1000" i="1">
                  <a:solidFill>
                    <a:schemeClr val="bg1"/>
                  </a:solidFill>
                </a:endParaRPr>
              </a:p>
            </p:txBody>
          </p:sp>
          <p:pic>
            <p:nvPicPr>
              <p:cNvPr id="296" name="Graphic 295">
                <a:extLst>
                  <a:ext uri="{FF2B5EF4-FFF2-40B4-BE49-F238E27FC236}">
                    <a16:creationId xmlns:a16="http://schemas.microsoft.com/office/drawing/2014/main" id="{A3F24C7A-6AC6-498E-BA57-07D284AC1ED0}"/>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794291" y="2634738"/>
                <a:ext cx="310896" cy="310896"/>
              </a:xfrm>
              <a:prstGeom prst="rect">
                <a:avLst/>
              </a:prstGeom>
            </p:spPr>
          </p:pic>
        </p:grpSp>
        <p:grpSp>
          <p:nvGrpSpPr>
            <p:cNvPr id="17" name="Group 16">
              <a:extLst>
                <a:ext uri="{FF2B5EF4-FFF2-40B4-BE49-F238E27FC236}">
                  <a16:creationId xmlns:a16="http://schemas.microsoft.com/office/drawing/2014/main" id="{D0D17C67-899C-4344-92C1-54A1E2538D12}"/>
                </a:ext>
              </a:extLst>
            </p:cNvPr>
            <p:cNvGrpSpPr/>
            <p:nvPr/>
          </p:nvGrpSpPr>
          <p:grpSpPr>
            <a:xfrm>
              <a:off x="7939381" y="5065305"/>
              <a:ext cx="723780" cy="1112490"/>
              <a:chOff x="6222861" y="3697278"/>
              <a:chExt cx="723780" cy="1112490"/>
            </a:xfrm>
          </p:grpSpPr>
          <p:grpSp>
            <p:nvGrpSpPr>
              <p:cNvPr id="16" name="Group 15">
                <a:extLst>
                  <a:ext uri="{FF2B5EF4-FFF2-40B4-BE49-F238E27FC236}">
                    <a16:creationId xmlns:a16="http://schemas.microsoft.com/office/drawing/2014/main" id="{9BB6958C-B3B6-42A3-B53B-4BEEFF6EE961}"/>
                  </a:ext>
                </a:extLst>
              </p:cNvPr>
              <p:cNvGrpSpPr/>
              <p:nvPr/>
            </p:nvGrpSpPr>
            <p:grpSpPr>
              <a:xfrm>
                <a:off x="6264696" y="4169689"/>
                <a:ext cx="640079" cy="640079"/>
                <a:chOff x="6270346" y="4169698"/>
                <a:chExt cx="457200" cy="457200"/>
              </a:xfrm>
            </p:grpSpPr>
            <p:pic>
              <p:nvPicPr>
                <p:cNvPr id="267" name="Graphic 266">
                  <a:extLst>
                    <a:ext uri="{FF2B5EF4-FFF2-40B4-BE49-F238E27FC236}">
                      <a16:creationId xmlns:a16="http://schemas.microsoft.com/office/drawing/2014/main" id="{6E1A9742-C8A5-449C-A51D-32E53FA06946}"/>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343499" y="4242850"/>
                  <a:ext cx="310896" cy="310896"/>
                </a:xfrm>
                <a:prstGeom prst="rect">
                  <a:avLst/>
                </a:prstGeom>
              </p:spPr>
            </p:pic>
            <p:sp>
              <p:nvSpPr>
                <p:cNvPr id="270" name="Rectangle: Rounded Corners 269">
                  <a:extLst>
                    <a:ext uri="{FF2B5EF4-FFF2-40B4-BE49-F238E27FC236}">
                      <a16:creationId xmlns:a16="http://schemas.microsoft.com/office/drawing/2014/main" id="{8C07BDE5-62E5-4E04-985B-C8EFD324A951}"/>
                    </a:ext>
                  </a:extLst>
                </p:cNvPr>
                <p:cNvSpPr/>
                <p:nvPr/>
              </p:nvSpPr>
              <p:spPr bwMode="auto">
                <a:xfrm>
                  <a:off x="6270346" y="4169698"/>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TextBox 271">
                <a:extLst>
                  <a:ext uri="{FF2B5EF4-FFF2-40B4-BE49-F238E27FC236}">
                    <a16:creationId xmlns:a16="http://schemas.microsoft.com/office/drawing/2014/main" id="{3836407A-D25D-497B-B242-0000A6456C78}"/>
                  </a:ext>
                </a:extLst>
              </p:cNvPr>
              <p:cNvSpPr txBox="1"/>
              <p:nvPr/>
            </p:nvSpPr>
            <p:spPr>
              <a:xfrm>
                <a:off x="6222861" y="3697278"/>
                <a:ext cx="723780" cy="415498"/>
              </a:xfrm>
              <a:prstGeom prst="rect">
                <a:avLst/>
              </a:prstGeom>
              <a:noFill/>
            </p:spPr>
            <p:txBody>
              <a:bodyPr wrap="square" lIns="0" tIns="4572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Container Monitor</a:t>
                </a:r>
              </a:p>
            </p:txBody>
          </p:sp>
        </p:grpSp>
        <p:grpSp>
          <p:nvGrpSpPr>
            <p:cNvPr id="121" name="Group 120">
              <a:extLst>
                <a:ext uri="{FF2B5EF4-FFF2-40B4-BE49-F238E27FC236}">
                  <a16:creationId xmlns:a16="http://schemas.microsoft.com/office/drawing/2014/main" id="{1CFFA288-274C-496D-BAF1-DFBC43D063D9}"/>
                </a:ext>
              </a:extLst>
            </p:cNvPr>
            <p:cNvGrpSpPr/>
            <p:nvPr/>
          </p:nvGrpSpPr>
          <p:grpSpPr>
            <a:xfrm>
              <a:off x="7935351" y="3613512"/>
              <a:ext cx="708946" cy="1075567"/>
              <a:chOff x="8655948" y="3173473"/>
              <a:chExt cx="708946" cy="1075567"/>
            </a:xfrm>
          </p:grpSpPr>
          <p:sp>
            <p:nvSpPr>
              <p:cNvPr id="265" name="TextBox 264">
                <a:extLst>
                  <a:ext uri="{FF2B5EF4-FFF2-40B4-BE49-F238E27FC236}">
                    <a16:creationId xmlns:a16="http://schemas.microsoft.com/office/drawing/2014/main" id="{23E8EDB6-9F22-44A2-8980-13128C6A836E}"/>
                  </a:ext>
                </a:extLst>
              </p:cNvPr>
              <p:cNvSpPr txBox="1"/>
              <p:nvPr/>
            </p:nvSpPr>
            <p:spPr>
              <a:xfrm>
                <a:off x="8655948" y="3173473"/>
                <a:ext cx="708946" cy="378565"/>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On-prem services</a:t>
                </a:r>
              </a:p>
            </p:txBody>
          </p:sp>
          <p:grpSp>
            <p:nvGrpSpPr>
              <p:cNvPr id="120" name="Group 119">
                <a:extLst>
                  <a:ext uri="{FF2B5EF4-FFF2-40B4-BE49-F238E27FC236}">
                    <a16:creationId xmlns:a16="http://schemas.microsoft.com/office/drawing/2014/main" id="{B81AD07F-5AEC-4BA6-9FCD-4D2851F1C024}"/>
                  </a:ext>
                </a:extLst>
              </p:cNvPr>
              <p:cNvGrpSpPr/>
              <p:nvPr/>
            </p:nvGrpSpPr>
            <p:grpSpPr>
              <a:xfrm>
                <a:off x="8690381" y="3608960"/>
                <a:ext cx="640080" cy="640080"/>
                <a:chOff x="8717522" y="3608960"/>
                <a:chExt cx="457200" cy="457200"/>
              </a:xfrm>
            </p:grpSpPr>
            <p:sp>
              <p:nvSpPr>
                <p:cNvPr id="262" name="Rectangle: Rounded Corners 261">
                  <a:extLst>
                    <a:ext uri="{FF2B5EF4-FFF2-40B4-BE49-F238E27FC236}">
                      <a16:creationId xmlns:a16="http://schemas.microsoft.com/office/drawing/2014/main" id="{F20F667F-6731-4805-8292-BACB05CCB36A}"/>
                    </a:ext>
                  </a:extLst>
                </p:cNvPr>
                <p:cNvSpPr/>
                <p:nvPr/>
              </p:nvSpPr>
              <p:spPr bwMode="auto">
                <a:xfrm>
                  <a:off x="8717522" y="3608960"/>
                  <a:ext cx="457200" cy="457200"/>
                </a:xfrm>
                <a:prstGeom prst="roundRect">
                  <a:avLst>
                    <a:gd name="adj" fmla="val 5334"/>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6" name="Graphic 265">
                  <a:extLst>
                    <a:ext uri="{FF2B5EF4-FFF2-40B4-BE49-F238E27FC236}">
                      <a16:creationId xmlns:a16="http://schemas.microsoft.com/office/drawing/2014/main" id="{DC9E7207-5D9E-4329-8B17-272AE2F51259}"/>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790674" y="3682112"/>
                  <a:ext cx="310896" cy="310896"/>
                </a:xfrm>
                <a:prstGeom prst="rect">
                  <a:avLst/>
                </a:prstGeom>
              </p:spPr>
            </p:pic>
          </p:grpSp>
        </p:grpSp>
        <p:sp>
          <p:nvSpPr>
            <p:cNvPr id="239" name="TextBox 238">
              <a:extLst>
                <a:ext uri="{FF2B5EF4-FFF2-40B4-BE49-F238E27FC236}">
                  <a16:creationId xmlns:a16="http://schemas.microsoft.com/office/drawing/2014/main" id="{3C918700-F2AE-4476-B00F-03FD8FFB4293}"/>
                </a:ext>
              </a:extLst>
            </p:cNvPr>
            <p:cNvSpPr txBox="1"/>
            <p:nvPr/>
          </p:nvSpPr>
          <p:spPr>
            <a:xfrm>
              <a:off x="6976896" y="3593710"/>
              <a:ext cx="580348" cy="276999"/>
            </a:xfrm>
            <a:prstGeom prst="rect">
              <a:avLst/>
            </a:prstGeom>
            <a:noFill/>
          </p:spPr>
          <p:txBody>
            <a:bodyPr wrap="square" lIns="0" tIns="0" rIns="0" bIns="0" rtlCol="0" anchor="b">
              <a:spAutoFit/>
            </a:bodyPr>
            <a:lstStyle/>
            <a:p>
              <a:pPr algn="ctr">
                <a:lnSpc>
                  <a:spcPct val="90000"/>
                </a:lnSpc>
                <a:spcAft>
                  <a:spcPts val="600"/>
                </a:spcAft>
              </a:pPr>
              <a:r>
                <a:rPr lang="en-US" sz="1000" i="1">
                  <a:solidFill>
                    <a:schemeClr val="bg1"/>
                  </a:solidFill>
                </a:rPr>
                <a:t>Express Routes</a:t>
              </a:r>
            </a:p>
          </p:txBody>
        </p:sp>
        <p:sp>
          <p:nvSpPr>
            <p:cNvPr id="241" name="TextBox 240">
              <a:extLst>
                <a:ext uri="{FF2B5EF4-FFF2-40B4-BE49-F238E27FC236}">
                  <a16:creationId xmlns:a16="http://schemas.microsoft.com/office/drawing/2014/main" id="{CD5CA786-AD5B-4BF4-85DB-0DF746F51BDB}"/>
                </a:ext>
              </a:extLst>
            </p:cNvPr>
            <p:cNvSpPr txBox="1"/>
            <p:nvPr/>
          </p:nvSpPr>
          <p:spPr>
            <a:xfrm>
              <a:off x="6831316" y="2243620"/>
              <a:ext cx="580348" cy="276999"/>
            </a:xfrm>
            <a:prstGeom prst="rect">
              <a:avLst/>
            </a:prstGeom>
            <a:noFill/>
          </p:spPr>
          <p:txBody>
            <a:bodyPr wrap="square" lIns="0" tIns="0" rIns="0" bIns="0" rtlCol="0" anchor="b">
              <a:spAutoFit/>
            </a:bodyPr>
            <a:lstStyle/>
            <a:p>
              <a:pPr>
                <a:lnSpc>
                  <a:spcPct val="90000"/>
                </a:lnSpc>
                <a:spcAft>
                  <a:spcPts val="600"/>
                </a:spcAft>
              </a:pPr>
              <a:r>
                <a:rPr lang="en-US" sz="1000" i="1">
                  <a:solidFill>
                    <a:schemeClr val="bg1"/>
                  </a:solidFill>
                </a:rPr>
                <a:t>Virtual Network</a:t>
              </a:r>
            </a:p>
          </p:txBody>
        </p:sp>
        <p:grpSp>
          <p:nvGrpSpPr>
            <p:cNvPr id="15" name="Group 14">
              <a:extLst>
                <a:ext uri="{FF2B5EF4-FFF2-40B4-BE49-F238E27FC236}">
                  <a16:creationId xmlns:a16="http://schemas.microsoft.com/office/drawing/2014/main" id="{F8274B28-D022-4A86-B0E7-F2A30146EA7F}"/>
                </a:ext>
              </a:extLst>
            </p:cNvPr>
            <p:cNvGrpSpPr/>
            <p:nvPr/>
          </p:nvGrpSpPr>
          <p:grpSpPr>
            <a:xfrm>
              <a:off x="8905100" y="2170952"/>
              <a:ext cx="761312" cy="1066334"/>
              <a:chOff x="10082685" y="678762"/>
              <a:chExt cx="761312" cy="1066334"/>
            </a:xfrm>
          </p:grpSpPr>
          <p:sp>
            <p:nvSpPr>
              <p:cNvPr id="353" name="TextBox 352">
                <a:extLst>
                  <a:ext uri="{FF2B5EF4-FFF2-40B4-BE49-F238E27FC236}">
                    <a16:creationId xmlns:a16="http://schemas.microsoft.com/office/drawing/2014/main" id="{46E9D70B-D7D4-4E23-A387-D546E307895A}"/>
                  </a:ext>
                </a:extLst>
              </p:cNvPr>
              <p:cNvSpPr txBox="1"/>
              <p:nvPr/>
            </p:nvSpPr>
            <p:spPr>
              <a:xfrm>
                <a:off x="10082685" y="678762"/>
                <a:ext cx="761312" cy="369332"/>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API </a:t>
                </a:r>
                <a:br>
                  <a:rPr lang="en-US" sz="1200">
                    <a:ln w="3175">
                      <a:noFill/>
                    </a:ln>
                    <a:solidFill>
                      <a:srgbClr val="FFFFFF"/>
                    </a:solidFill>
                    <a:latin typeface="Segoe UI"/>
                    <a:cs typeface="Segoe UI Semilight" panose="020B0402040204020203" pitchFamily="34" charset="0"/>
                  </a:rPr>
                </a:br>
                <a:r>
                  <a:rPr lang="en-US" sz="1200" err="1">
                    <a:ln w="3175">
                      <a:noFill/>
                    </a:ln>
                    <a:solidFill>
                      <a:srgbClr val="FFFFFF"/>
                    </a:solidFill>
                    <a:latin typeface="Segoe UI"/>
                    <a:cs typeface="Segoe UI Semilight" panose="020B0402040204020203" pitchFamily="34" charset="0"/>
                  </a:rPr>
                  <a:t>Mgmt</a:t>
                </a:r>
                <a:endParaRPr lang="en-US" sz="1200">
                  <a:ln w="3175">
                    <a:noFill/>
                  </a:ln>
                  <a:solidFill>
                    <a:srgbClr val="FFFFFF"/>
                  </a:solidFill>
                  <a:latin typeface="Segoe UI"/>
                  <a:cs typeface="Segoe UI Semilight" panose="020B0402040204020203" pitchFamily="34" charset="0"/>
                </a:endParaRPr>
              </a:p>
            </p:txBody>
          </p:sp>
          <p:grpSp>
            <p:nvGrpSpPr>
              <p:cNvPr id="9" name="Group 8">
                <a:extLst>
                  <a:ext uri="{FF2B5EF4-FFF2-40B4-BE49-F238E27FC236}">
                    <a16:creationId xmlns:a16="http://schemas.microsoft.com/office/drawing/2014/main" id="{ED7854CA-DBF9-40B8-84CF-B035316C04FE}"/>
                  </a:ext>
                </a:extLst>
              </p:cNvPr>
              <p:cNvGrpSpPr/>
              <p:nvPr/>
            </p:nvGrpSpPr>
            <p:grpSpPr>
              <a:xfrm>
                <a:off x="10143301" y="1105016"/>
                <a:ext cx="640080" cy="640080"/>
                <a:chOff x="10217812" y="1105016"/>
                <a:chExt cx="457200" cy="457200"/>
              </a:xfrm>
            </p:grpSpPr>
            <p:sp>
              <p:nvSpPr>
                <p:cNvPr id="352" name="Rectangle: Rounded Corners 351">
                  <a:extLst>
                    <a:ext uri="{FF2B5EF4-FFF2-40B4-BE49-F238E27FC236}">
                      <a16:creationId xmlns:a16="http://schemas.microsoft.com/office/drawing/2014/main" id="{641A4357-6D09-469E-826A-71D065DB51FD}"/>
                    </a:ext>
                  </a:extLst>
                </p:cNvPr>
                <p:cNvSpPr/>
                <p:nvPr/>
              </p:nvSpPr>
              <p:spPr bwMode="auto">
                <a:xfrm>
                  <a:off x="10217812"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54" name="Graphic 353">
                  <a:extLst>
                    <a:ext uri="{FF2B5EF4-FFF2-40B4-BE49-F238E27FC236}">
                      <a16:creationId xmlns:a16="http://schemas.microsoft.com/office/drawing/2014/main" id="{CBC8D560-D965-4FE9-BB90-73B41484E816}"/>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290964" y="1178168"/>
                  <a:ext cx="310896" cy="310896"/>
                </a:xfrm>
                <a:prstGeom prst="rect">
                  <a:avLst/>
                </a:prstGeom>
              </p:spPr>
            </p:pic>
          </p:grpSp>
        </p:grpSp>
        <p:grpSp>
          <p:nvGrpSpPr>
            <p:cNvPr id="13" name="Group 12">
              <a:extLst>
                <a:ext uri="{FF2B5EF4-FFF2-40B4-BE49-F238E27FC236}">
                  <a16:creationId xmlns:a16="http://schemas.microsoft.com/office/drawing/2014/main" id="{E0964381-405E-4797-BB75-B638CE0A25EF}"/>
                </a:ext>
              </a:extLst>
            </p:cNvPr>
            <p:cNvGrpSpPr/>
            <p:nvPr/>
          </p:nvGrpSpPr>
          <p:grpSpPr>
            <a:xfrm>
              <a:off x="7953645" y="2017064"/>
              <a:ext cx="640080" cy="1220222"/>
              <a:chOff x="9538131" y="524874"/>
              <a:chExt cx="640080" cy="1220222"/>
            </a:xfrm>
          </p:grpSpPr>
          <p:sp>
            <p:nvSpPr>
              <p:cNvPr id="356" name="TextBox 355">
                <a:extLst>
                  <a:ext uri="{FF2B5EF4-FFF2-40B4-BE49-F238E27FC236}">
                    <a16:creationId xmlns:a16="http://schemas.microsoft.com/office/drawing/2014/main" id="{E50D5B50-0156-43A4-A98F-11D295ACF109}"/>
                  </a:ext>
                </a:extLst>
              </p:cNvPr>
              <p:cNvSpPr txBox="1"/>
              <p:nvPr/>
            </p:nvSpPr>
            <p:spPr>
              <a:xfrm>
                <a:off x="9552110" y="524874"/>
                <a:ext cx="612123" cy="523220"/>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Load Balancer</a:t>
                </a:r>
                <a:br>
                  <a:rPr lang="en-US" sz="1200">
                    <a:ln w="3175">
                      <a:noFill/>
                    </a:ln>
                    <a:solidFill>
                      <a:srgbClr val="FFFFFF"/>
                    </a:solidFill>
                    <a:latin typeface="Segoe UI"/>
                    <a:cs typeface="Segoe UI Semilight" panose="020B0402040204020203" pitchFamily="34" charset="0"/>
                  </a:rPr>
                </a:br>
                <a:r>
                  <a:rPr lang="en-US" sz="1000" i="1">
                    <a:ln w="3175">
                      <a:noFill/>
                    </a:ln>
                    <a:solidFill>
                      <a:srgbClr val="FFFFFF"/>
                    </a:solidFill>
                    <a:latin typeface="Segoe UI"/>
                    <a:cs typeface="Segoe UI Semilight" panose="020B0402040204020203" pitchFamily="34" charset="0"/>
                  </a:rPr>
                  <a:t>External</a:t>
                </a:r>
              </a:p>
            </p:txBody>
          </p:sp>
          <p:grpSp>
            <p:nvGrpSpPr>
              <p:cNvPr id="11" name="Group 10">
                <a:extLst>
                  <a:ext uri="{FF2B5EF4-FFF2-40B4-BE49-F238E27FC236}">
                    <a16:creationId xmlns:a16="http://schemas.microsoft.com/office/drawing/2014/main" id="{DA5498DA-8974-46C8-A976-4F618C277F22}"/>
                  </a:ext>
                </a:extLst>
              </p:cNvPr>
              <p:cNvGrpSpPr/>
              <p:nvPr/>
            </p:nvGrpSpPr>
            <p:grpSpPr>
              <a:xfrm>
                <a:off x="9538131" y="1105016"/>
                <a:ext cx="640080" cy="640080"/>
                <a:chOff x="9577105" y="1105016"/>
                <a:chExt cx="457200" cy="457200"/>
              </a:xfrm>
            </p:grpSpPr>
            <p:sp>
              <p:nvSpPr>
                <p:cNvPr id="355" name="Rectangle: Rounded Corners 354">
                  <a:extLst>
                    <a:ext uri="{FF2B5EF4-FFF2-40B4-BE49-F238E27FC236}">
                      <a16:creationId xmlns:a16="http://schemas.microsoft.com/office/drawing/2014/main" id="{3159B564-4D9A-4C15-856D-DBD131D46CA3}"/>
                    </a:ext>
                  </a:extLst>
                </p:cNvPr>
                <p:cNvSpPr/>
                <p:nvPr/>
              </p:nvSpPr>
              <p:spPr bwMode="auto">
                <a:xfrm>
                  <a:off x="9577105"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7" name="Graphic 356">
                  <a:extLst>
                    <a:ext uri="{FF2B5EF4-FFF2-40B4-BE49-F238E27FC236}">
                      <a16:creationId xmlns:a16="http://schemas.microsoft.com/office/drawing/2014/main" id="{7ACBFAE3-2FE2-4AE4-8FE8-E08D0450159A}"/>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650257" y="1178168"/>
                  <a:ext cx="310896" cy="310896"/>
                </a:xfrm>
                <a:prstGeom prst="rect">
                  <a:avLst/>
                </a:prstGeom>
              </p:spPr>
            </p:pic>
          </p:grpSp>
        </p:grpSp>
        <p:cxnSp>
          <p:nvCxnSpPr>
            <p:cNvPr id="358" name="Straight Arrow Connector 357">
              <a:extLst>
                <a:ext uri="{FF2B5EF4-FFF2-40B4-BE49-F238E27FC236}">
                  <a16:creationId xmlns:a16="http://schemas.microsoft.com/office/drawing/2014/main" id="{3059F2D7-6697-4B2A-9AA9-F1C1B6A817BE}"/>
                </a:ext>
              </a:extLst>
            </p:cNvPr>
            <p:cNvCxnSpPr>
              <a:cxnSpLocks/>
              <a:stCxn id="342" idx="3"/>
              <a:endCxn id="270" idx="1"/>
            </p:cNvCxnSpPr>
            <p:nvPr/>
          </p:nvCxnSpPr>
          <p:spPr>
            <a:xfrm>
              <a:off x="7256177" y="5856913"/>
              <a:ext cx="725053" cy="85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577B0E7-C808-408C-9F84-2A06A02815EC}"/>
                </a:ext>
              </a:extLst>
            </p:cNvPr>
            <p:cNvGrpSpPr/>
            <p:nvPr/>
          </p:nvGrpSpPr>
          <p:grpSpPr>
            <a:xfrm>
              <a:off x="1578941" y="5267446"/>
              <a:ext cx="1780972" cy="910711"/>
              <a:chOff x="1735460" y="4188316"/>
              <a:chExt cx="1780972" cy="910711"/>
            </a:xfrm>
          </p:grpSpPr>
          <p:grpSp>
            <p:nvGrpSpPr>
              <p:cNvPr id="63" name="Group 62">
                <a:extLst>
                  <a:ext uri="{FF2B5EF4-FFF2-40B4-BE49-F238E27FC236}">
                    <a16:creationId xmlns:a16="http://schemas.microsoft.com/office/drawing/2014/main" id="{4F51C671-395D-41CF-80CF-F7842011CA14}"/>
                  </a:ext>
                </a:extLst>
              </p:cNvPr>
              <p:cNvGrpSpPr/>
              <p:nvPr/>
            </p:nvGrpSpPr>
            <p:grpSpPr>
              <a:xfrm>
                <a:off x="1781180" y="4458947"/>
                <a:ext cx="640080" cy="640080"/>
                <a:chOff x="1975724" y="5617229"/>
                <a:chExt cx="457200" cy="457200"/>
              </a:xfrm>
            </p:grpSpPr>
            <p:pic>
              <p:nvPicPr>
                <p:cNvPr id="338" name="Picture 2" descr="Image result for terraform logo png">
                  <a:extLst>
                    <a:ext uri="{FF2B5EF4-FFF2-40B4-BE49-F238E27FC236}">
                      <a16:creationId xmlns:a16="http://schemas.microsoft.com/office/drawing/2014/main" id="{B5296B5B-8BF6-4049-AACE-D14BC99E33ED}"/>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2020628" y="5662133"/>
                  <a:ext cx="367393" cy="367393"/>
                </a:xfrm>
                <a:prstGeom prst="rect">
                  <a:avLst/>
                </a:prstGeom>
                <a:noFill/>
                <a:extLst>
                  <a:ext uri="{909E8E84-426E-40DD-AFC4-6F175D3DCCD1}">
                    <a14:hiddenFill xmlns:a14="http://schemas.microsoft.com/office/drawing/2010/main">
                      <a:solidFill>
                        <a:srgbClr val="FFFFFF"/>
                      </a:solidFill>
                    </a14:hiddenFill>
                  </a:ext>
                </a:extLst>
              </p:spPr>
            </p:pic>
            <p:sp>
              <p:nvSpPr>
                <p:cNvPr id="339" name="Rectangle: Rounded Corners 338">
                  <a:extLst>
                    <a:ext uri="{FF2B5EF4-FFF2-40B4-BE49-F238E27FC236}">
                      <a16:creationId xmlns:a16="http://schemas.microsoft.com/office/drawing/2014/main" id="{8823EDA3-B5A3-4B45-86D6-230763A9866B}"/>
                    </a:ext>
                  </a:extLst>
                </p:cNvPr>
                <p:cNvSpPr/>
                <p:nvPr/>
              </p:nvSpPr>
              <p:spPr bwMode="auto">
                <a:xfrm>
                  <a:off x="1975724" y="5617229"/>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0" name="TextBox 339">
                <a:extLst>
                  <a:ext uri="{FF2B5EF4-FFF2-40B4-BE49-F238E27FC236}">
                    <a16:creationId xmlns:a16="http://schemas.microsoft.com/office/drawing/2014/main" id="{9E16D721-19C9-4020-922D-1662035C215A}"/>
                  </a:ext>
                </a:extLst>
              </p:cNvPr>
              <p:cNvSpPr txBox="1"/>
              <p:nvPr/>
            </p:nvSpPr>
            <p:spPr>
              <a:xfrm>
                <a:off x="1735460" y="4188316"/>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Terraform</a:t>
                </a:r>
              </a:p>
            </p:txBody>
          </p:sp>
          <p:cxnSp>
            <p:nvCxnSpPr>
              <p:cNvPr id="359" name="Straight Arrow Connector 358">
                <a:extLst>
                  <a:ext uri="{FF2B5EF4-FFF2-40B4-BE49-F238E27FC236}">
                    <a16:creationId xmlns:a16="http://schemas.microsoft.com/office/drawing/2014/main" id="{822DC644-EE2E-4AB5-B2D4-2D392AC6E5CE}"/>
                  </a:ext>
                </a:extLst>
              </p:cNvPr>
              <p:cNvCxnSpPr>
                <a:cxnSpLocks/>
              </p:cNvCxnSpPr>
              <p:nvPr/>
            </p:nvCxnSpPr>
            <p:spPr>
              <a:xfrm>
                <a:off x="2424675" y="4778561"/>
                <a:ext cx="1091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DC9EA63-9A39-43E2-BD8B-3C7C7BE7E204}"/>
                </a:ext>
              </a:extLst>
            </p:cNvPr>
            <p:cNvGrpSpPr/>
            <p:nvPr/>
          </p:nvGrpSpPr>
          <p:grpSpPr>
            <a:xfrm>
              <a:off x="4627839" y="894661"/>
              <a:ext cx="710620" cy="910711"/>
              <a:chOff x="4187014" y="559131"/>
              <a:chExt cx="710620" cy="910711"/>
            </a:xfrm>
          </p:grpSpPr>
          <p:sp>
            <p:nvSpPr>
              <p:cNvPr id="327" name="Rectangle: Rounded Corners 326">
                <a:extLst>
                  <a:ext uri="{FF2B5EF4-FFF2-40B4-BE49-F238E27FC236}">
                    <a16:creationId xmlns:a16="http://schemas.microsoft.com/office/drawing/2014/main" id="{502632CE-1912-49DA-94F9-C2AB9CAB2F23}"/>
                  </a:ext>
                </a:extLst>
              </p:cNvPr>
              <p:cNvSpPr/>
              <p:nvPr/>
            </p:nvSpPr>
            <p:spPr bwMode="auto">
              <a:xfrm>
                <a:off x="4222284" y="829762"/>
                <a:ext cx="640080" cy="64008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8" name="TextBox 327">
                <a:extLst>
                  <a:ext uri="{FF2B5EF4-FFF2-40B4-BE49-F238E27FC236}">
                    <a16:creationId xmlns:a16="http://schemas.microsoft.com/office/drawing/2014/main" id="{336A0B87-EE07-4C19-B829-A6F85EDC284C}"/>
                  </a:ext>
                </a:extLst>
              </p:cNvPr>
              <p:cNvSpPr txBox="1"/>
              <p:nvPr/>
            </p:nvSpPr>
            <p:spPr>
              <a:xfrm>
                <a:off x="4187014" y="559131"/>
                <a:ext cx="710620" cy="212366"/>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Pipelines</a:t>
                </a:r>
              </a:p>
            </p:txBody>
          </p:sp>
          <p:pic>
            <p:nvPicPr>
              <p:cNvPr id="360" name="Azure DevOps 1" descr="Azure DevOps">
                <a:extLst>
                  <a:ext uri="{FF2B5EF4-FFF2-40B4-BE49-F238E27FC236}">
                    <a16:creationId xmlns:a16="http://schemas.microsoft.com/office/drawing/2014/main" id="{0817FCDF-8E82-4B22-8FAE-1B99A3B27326}"/>
                  </a:ext>
                </a:extLst>
              </p:cNvPr>
              <p:cNvPicPr>
                <a:picLocks noChangeAspect="1"/>
              </p:cNvPicPr>
              <p:nvPr/>
            </p:nvPicPr>
            <p:blipFill>
              <a:blip r:embed="rId29"/>
              <a:stretch>
                <a:fillRect/>
              </a:stretch>
            </p:blipFill>
            <p:spPr>
              <a:xfrm>
                <a:off x="4327440" y="934844"/>
                <a:ext cx="429768" cy="429916"/>
              </a:xfrm>
              <a:prstGeom prst="rect">
                <a:avLst/>
              </a:prstGeom>
            </p:spPr>
          </p:pic>
        </p:grpSp>
        <p:cxnSp>
          <p:nvCxnSpPr>
            <p:cNvPr id="361" name="Straight Arrow Connector 360">
              <a:extLst>
                <a:ext uri="{FF2B5EF4-FFF2-40B4-BE49-F238E27FC236}">
                  <a16:creationId xmlns:a16="http://schemas.microsoft.com/office/drawing/2014/main" id="{59F92DAD-D253-4AB0-8AB9-091A1BA50083}"/>
                </a:ext>
              </a:extLst>
            </p:cNvPr>
            <p:cNvCxnSpPr>
              <a:cxnSpLocks/>
              <a:stCxn id="340" idx="0"/>
              <a:endCxn id="332" idx="2"/>
            </p:cNvCxnSpPr>
            <p:nvPr/>
          </p:nvCxnSpPr>
          <p:spPr>
            <a:xfrm flipV="1">
              <a:off x="1944701" y="4311728"/>
              <a:ext cx="0" cy="955718"/>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A8567BA9-EDFB-44A6-871C-108EDA9FAE61}"/>
                </a:ext>
              </a:extLst>
            </p:cNvPr>
            <p:cNvCxnSpPr>
              <a:stCxn id="333" idx="0"/>
              <a:endCxn id="327" idx="1"/>
            </p:cNvCxnSpPr>
            <p:nvPr/>
          </p:nvCxnSpPr>
          <p:spPr>
            <a:xfrm rot="5400000" flipH="1" flipV="1">
              <a:off x="2346063" y="1083971"/>
              <a:ext cx="1915685" cy="2718408"/>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A2D4FB44-A46A-4B70-85C8-60651D95FEA8}"/>
                </a:ext>
              </a:extLst>
            </p:cNvPr>
            <p:cNvCxnSpPr>
              <a:cxnSpLocks/>
            </p:cNvCxnSpPr>
            <p:nvPr/>
          </p:nvCxnSpPr>
          <p:spPr>
            <a:xfrm>
              <a:off x="4983576" y="1810007"/>
              <a:ext cx="0" cy="28046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984A4B8-3113-4204-B0A3-54FA5048E7C2}"/>
                </a:ext>
              </a:extLst>
            </p:cNvPr>
            <p:cNvCxnSpPr>
              <a:cxnSpLocks/>
              <a:stCxn id="306" idx="1"/>
              <a:endCxn id="327" idx="3"/>
            </p:cNvCxnSpPr>
            <p:nvPr/>
          </p:nvCxnSpPr>
          <p:spPr>
            <a:xfrm flipH="1">
              <a:off x="5303189" y="1485332"/>
              <a:ext cx="655603"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CEACC3D-31D8-4475-AAB8-4CB5FDEDC641}"/>
                </a:ext>
              </a:extLst>
            </p:cNvPr>
            <p:cNvGrpSpPr/>
            <p:nvPr/>
          </p:nvGrpSpPr>
          <p:grpSpPr>
            <a:xfrm>
              <a:off x="9977786" y="2602012"/>
              <a:ext cx="635274" cy="635274"/>
              <a:chOff x="2300106" y="1733851"/>
              <a:chExt cx="635274" cy="635274"/>
            </a:xfrm>
          </p:grpSpPr>
          <p:pic>
            <p:nvPicPr>
              <p:cNvPr id="365" name="Browser" descr="Browser">
                <a:extLst>
                  <a:ext uri="{FF2B5EF4-FFF2-40B4-BE49-F238E27FC236}">
                    <a16:creationId xmlns:a16="http://schemas.microsoft.com/office/drawing/2014/main" id="{5BBEC440-28A8-4F1C-B722-46DC327E069F}"/>
                  </a:ext>
                </a:extLst>
              </p:cNvPr>
              <p:cNvPicPr>
                <a:picLocks noChangeAspect="1"/>
              </p:cNvPicPr>
              <p:nvPr/>
            </p:nvPicPr>
            <p:blipFill>
              <a:blip r:embed="rId30"/>
              <a:stretch>
                <a:fillRect/>
              </a:stretch>
            </p:blipFill>
            <p:spPr>
              <a:xfrm>
                <a:off x="2389143" y="1854196"/>
                <a:ext cx="457200" cy="394584"/>
              </a:xfrm>
              <a:prstGeom prst="rect">
                <a:avLst/>
              </a:prstGeom>
            </p:spPr>
          </p:pic>
          <p:sp>
            <p:nvSpPr>
              <p:cNvPr id="366" name="Rectangle: Rounded Corners 365">
                <a:extLst>
                  <a:ext uri="{FF2B5EF4-FFF2-40B4-BE49-F238E27FC236}">
                    <a16:creationId xmlns:a16="http://schemas.microsoft.com/office/drawing/2014/main" id="{F6CBA6BD-5B7C-4B72-95BD-965BD35BD019}"/>
                  </a:ext>
                </a:extLst>
              </p:cNvPr>
              <p:cNvSpPr/>
              <p:nvPr/>
            </p:nvSpPr>
            <p:spPr bwMode="auto">
              <a:xfrm>
                <a:off x="2300106" y="173385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7" name="Straight Arrow Connector 366">
              <a:extLst>
                <a:ext uri="{FF2B5EF4-FFF2-40B4-BE49-F238E27FC236}">
                  <a16:creationId xmlns:a16="http://schemas.microsoft.com/office/drawing/2014/main" id="{7094D1C2-2044-4873-BB0E-57174FC01E61}"/>
                </a:ext>
              </a:extLst>
            </p:cNvPr>
            <p:cNvCxnSpPr>
              <a:cxnSpLocks/>
              <a:stCxn id="366" idx="1"/>
              <a:endCxn id="352" idx="3"/>
            </p:cNvCxnSpPr>
            <p:nvPr/>
          </p:nvCxnSpPr>
          <p:spPr>
            <a:xfrm flipH="1" flipV="1">
              <a:off x="9605796" y="2917246"/>
              <a:ext cx="371990" cy="2403"/>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FB1D0EB7-6764-4476-9B6C-4F3BD65431A0}"/>
                </a:ext>
              </a:extLst>
            </p:cNvPr>
            <p:cNvCxnSpPr>
              <a:cxnSpLocks/>
            </p:cNvCxnSpPr>
            <p:nvPr/>
          </p:nvCxnSpPr>
          <p:spPr>
            <a:xfrm flipH="1">
              <a:off x="8593725" y="2917246"/>
              <a:ext cx="371991"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5C41D4F7-3623-4A61-9698-B0C9977422CE}"/>
                </a:ext>
              </a:extLst>
            </p:cNvPr>
            <p:cNvCxnSpPr>
              <a:cxnSpLocks/>
            </p:cNvCxnSpPr>
            <p:nvPr/>
          </p:nvCxnSpPr>
          <p:spPr>
            <a:xfrm flipH="1">
              <a:off x="6603635" y="2917246"/>
              <a:ext cx="1349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E188F229-F0D0-4D16-8B67-F8A397965A07}"/>
                </a:ext>
              </a:extLst>
            </p:cNvPr>
            <p:cNvCxnSpPr>
              <a:cxnSpLocks/>
            </p:cNvCxnSpPr>
            <p:nvPr/>
          </p:nvCxnSpPr>
          <p:spPr>
            <a:xfrm rot="16200000" flipV="1">
              <a:off x="7350826" y="2678207"/>
              <a:ext cx="188113" cy="1682496"/>
            </a:xfrm>
            <a:prstGeom prst="bentConnector2">
              <a:avLst/>
            </a:prstGeom>
            <a:ln w="1270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33A8F24-E921-407F-A33C-7BD0B57D0749}"/>
                </a:ext>
              </a:extLst>
            </p:cNvPr>
            <p:cNvSpPr/>
            <p:nvPr/>
          </p:nvSpPr>
          <p:spPr bwMode="auto">
            <a:xfrm>
              <a:off x="6366485" y="2250334"/>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7" name="Graphic 336">
              <a:extLst>
                <a:ext uri="{FF2B5EF4-FFF2-40B4-BE49-F238E27FC236}">
                  <a16:creationId xmlns:a16="http://schemas.microsoft.com/office/drawing/2014/main" id="{7F5DC165-D749-4786-8D80-80FB85413EA0}"/>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6444240" y="2213677"/>
              <a:ext cx="310896" cy="310896"/>
            </a:xfrm>
            <a:prstGeom prst="rect">
              <a:avLst/>
            </a:prstGeom>
          </p:spPr>
        </p:pic>
        <p:sp>
          <p:nvSpPr>
            <p:cNvPr id="374" name="Rectangle 373">
              <a:extLst>
                <a:ext uri="{FF2B5EF4-FFF2-40B4-BE49-F238E27FC236}">
                  <a16:creationId xmlns:a16="http://schemas.microsoft.com/office/drawing/2014/main" id="{1409D9EB-6292-4A4B-AA71-0FDBD18DE479}"/>
                </a:ext>
              </a:extLst>
            </p:cNvPr>
            <p:cNvSpPr/>
            <p:nvPr/>
          </p:nvSpPr>
          <p:spPr bwMode="auto">
            <a:xfrm>
              <a:off x="7069952" y="3256577"/>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8" name="Graphic 237">
              <a:extLst>
                <a:ext uri="{FF2B5EF4-FFF2-40B4-BE49-F238E27FC236}">
                  <a16:creationId xmlns:a16="http://schemas.microsoft.com/office/drawing/2014/main" id="{2218510E-E6D9-48D9-A3BB-C3BF9CFAE57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147775" y="3304152"/>
              <a:ext cx="238591" cy="238591"/>
            </a:xfrm>
            <a:prstGeom prst="rect">
              <a:avLst/>
            </a:prstGeom>
          </p:spPr>
        </p:pic>
      </p:grpSp>
    </p:spTree>
    <p:extLst>
      <p:ext uri="{BB962C8B-B14F-4D97-AF65-F5344CB8AC3E}">
        <p14:creationId xmlns:p14="http://schemas.microsoft.com/office/powerpoint/2010/main" val="274717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erson sitting at a desk in front of a store&#10;&#10;Description automatically generated">
            <a:extLst>
              <a:ext uri="{FF2B5EF4-FFF2-40B4-BE49-F238E27FC236}">
                <a16:creationId xmlns:a16="http://schemas.microsoft.com/office/drawing/2014/main" id="{590F1016-CE57-4CE6-ACE1-A7ACC849EB9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Title 3">
            <a:extLst>
              <a:ext uri="{FF2B5EF4-FFF2-40B4-BE49-F238E27FC236}">
                <a16:creationId xmlns:a16="http://schemas.microsoft.com/office/drawing/2014/main" id="{1AD76A51-E459-4901-8588-26AB7FB86625}"/>
              </a:ext>
            </a:extLst>
          </p:cNvPr>
          <p:cNvSpPr txBox="1">
            <a:spLocks/>
          </p:cNvSpPr>
          <p:nvPr/>
        </p:nvSpPr>
        <p:spPr>
          <a:xfrm>
            <a:off x="2662490" y="580121"/>
            <a:ext cx="6867020"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3200" spc="0">
                <a:solidFill>
                  <a:schemeClr val="bg1"/>
                </a:solidFill>
                <a:latin typeface="Segoe UI Light" panose="020B0502040204020203" pitchFamily="34" charset="0"/>
                <a:cs typeface="Segoe UI Light" panose="020B0502040204020203" pitchFamily="34" charset="0"/>
              </a:rPr>
              <a:t>Thousands of customers build cloud native applications on Microsoft Azure</a:t>
            </a:r>
          </a:p>
        </p:txBody>
      </p:sp>
      <p:sp>
        <p:nvSpPr>
          <p:cNvPr id="2" name="Rectangle 1">
            <a:extLst>
              <a:ext uri="{FF2B5EF4-FFF2-40B4-BE49-F238E27FC236}">
                <a16:creationId xmlns:a16="http://schemas.microsoft.com/office/drawing/2014/main" id="{066D0598-C0E2-4198-901D-2D0AC991A303}"/>
              </a:ext>
            </a:extLst>
          </p:cNvPr>
          <p:cNvSpPr/>
          <p:nvPr/>
        </p:nvSpPr>
        <p:spPr bwMode="auto">
          <a:xfrm>
            <a:off x="0" y="2000738"/>
            <a:ext cx="12192000" cy="3444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FF5E73B5-1C71-4273-A15E-69EBC8BA943D}"/>
              </a:ext>
            </a:extLst>
          </p:cNvPr>
          <p:cNvGrpSpPr/>
          <p:nvPr/>
        </p:nvGrpSpPr>
        <p:grpSpPr>
          <a:xfrm>
            <a:off x="427694" y="2275976"/>
            <a:ext cx="11336612" cy="2894242"/>
            <a:chOff x="428203" y="2344573"/>
            <a:chExt cx="11336612" cy="2894242"/>
          </a:xfrm>
        </p:grpSpPr>
        <p:grpSp>
          <p:nvGrpSpPr>
            <p:cNvPr id="36" name="Group 35">
              <a:extLst>
                <a:ext uri="{FF2B5EF4-FFF2-40B4-BE49-F238E27FC236}">
                  <a16:creationId xmlns:a16="http://schemas.microsoft.com/office/drawing/2014/main" id="{D59A34C1-1BAD-4FFB-9C01-7A44950D0899}"/>
                </a:ext>
              </a:extLst>
            </p:cNvPr>
            <p:cNvGrpSpPr/>
            <p:nvPr/>
          </p:nvGrpSpPr>
          <p:grpSpPr>
            <a:xfrm>
              <a:off x="442795" y="3545912"/>
              <a:ext cx="11306410" cy="386513"/>
              <a:chOff x="442795" y="3497101"/>
              <a:chExt cx="11306410" cy="386513"/>
            </a:xfrm>
          </p:grpSpPr>
          <p:pic>
            <p:nvPicPr>
              <p:cNvPr id="243" name="Picture 4" descr="Image result for Siemens Healthineers logo png">
                <a:extLst>
                  <a:ext uri="{FF2B5EF4-FFF2-40B4-BE49-F238E27FC236}">
                    <a16:creationId xmlns:a16="http://schemas.microsoft.com/office/drawing/2014/main" id="{DBB99376-B69C-4DEA-94CD-1A631DF54F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900449" y="3586406"/>
                <a:ext cx="848756" cy="207903"/>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6" descr="Image result for Xerox logo png">
                <a:extLst>
                  <a:ext uri="{FF2B5EF4-FFF2-40B4-BE49-F238E27FC236}">
                    <a16:creationId xmlns:a16="http://schemas.microsoft.com/office/drawing/2014/main" id="{15EE638A-DC34-45FC-93BC-D266F39E17EC}"/>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022051" y="3563259"/>
                <a:ext cx="809542" cy="254197"/>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descr="Image result for walmart logo png">
                <a:extLst>
                  <a:ext uri="{FF2B5EF4-FFF2-40B4-BE49-F238E27FC236}">
                    <a16:creationId xmlns:a16="http://schemas.microsoft.com/office/drawing/2014/main" id="{38613327-D2BF-45C6-B063-16BBE620C142}"/>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42795" y="3581351"/>
                <a:ext cx="900877" cy="218012"/>
              </a:xfrm>
              <a:prstGeom prst="rect">
                <a:avLst/>
              </a:prstGeom>
              <a:solidFill>
                <a:sysClr val="window" lastClr="FFFFFF"/>
              </a:solidFill>
            </p:spPr>
          </p:pic>
          <p:pic>
            <p:nvPicPr>
              <p:cNvPr id="246" name="Picture 2" descr="Story logo">
                <a:extLst>
                  <a:ext uri="{FF2B5EF4-FFF2-40B4-BE49-F238E27FC236}">
                    <a16:creationId xmlns:a16="http://schemas.microsoft.com/office/drawing/2014/main" id="{F6273BCB-B21B-4457-B700-02D80C5C98C1}"/>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80810" y="3578307"/>
                <a:ext cx="1113972" cy="2241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2" descr="Image result for ford logo png">
                <a:extLst>
                  <a:ext uri="{FF2B5EF4-FFF2-40B4-BE49-F238E27FC236}">
                    <a16:creationId xmlns:a16="http://schemas.microsoft.com/office/drawing/2014/main" id="{B42898E2-6082-4D17-882B-A2E2936EBA8A}"/>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131920" y="3601845"/>
                <a:ext cx="472063" cy="177024"/>
              </a:xfrm>
              <a:prstGeom prst="rect">
                <a:avLst/>
              </a:prstGeom>
              <a:solidFill>
                <a:sysClr val="window" lastClr="FFFFFF"/>
              </a:solidFill>
            </p:spPr>
          </p:pic>
          <p:pic>
            <p:nvPicPr>
              <p:cNvPr id="248" name="Picture 8" descr="Image result for ge healthcare logo">
                <a:extLst>
                  <a:ext uri="{FF2B5EF4-FFF2-40B4-BE49-F238E27FC236}">
                    <a16:creationId xmlns:a16="http://schemas.microsoft.com/office/drawing/2014/main" id="{DED5497E-4C81-4DD6-BB24-4B5D2172F3FF}"/>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950214" y="3540866"/>
                <a:ext cx="753736" cy="298982"/>
              </a:xfrm>
              <a:prstGeom prst="rect">
                <a:avLst/>
              </a:prstGeom>
              <a:solidFill>
                <a:sysClr val="window" lastClr="FFFFFF"/>
              </a:solidFill>
            </p:spPr>
          </p:pic>
          <p:pic>
            <p:nvPicPr>
              <p:cNvPr id="249" name="Picture 4" descr="See the source image">
                <a:extLst>
                  <a:ext uri="{FF2B5EF4-FFF2-40B4-BE49-F238E27FC236}">
                    <a16:creationId xmlns:a16="http://schemas.microsoft.com/office/drawing/2014/main" id="{7DCEEB9A-697D-4007-8814-027420444D10}"/>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7728701" y="3602642"/>
                <a:ext cx="956212" cy="17543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4" descr="Image result for adobe logo png">
                <a:extLst>
                  <a:ext uri="{FF2B5EF4-FFF2-40B4-BE49-F238E27FC236}">
                    <a16:creationId xmlns:a16="http://schemas.microsoft.com/office/drawing/2014/main" id="{D4548A66-32A6-450E-A69B-8CE208E0B5CD}"/>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065282" y="3576620"/>
                <a:ext cx="547794" cy="227474"/>
              </a:xfrm>
              <a:prstGeom prst="rect">
                <a:avLst/>
              </a:prstGeom>
              <a:solidFill>
                <a:sysClr val="window" lastClr="FFFFFF"/>
              </a:solidFill>
            </p:spPr>
          </p:pic>
          <p:pic>
            <p:nvPicPr>
              <p:cNvPr id="251" name="Picture 250" descr="Image result for ernst and young logo png">
                <a:extLst>
                  <a:ext uri="{FF2B5EF4-FFF2-40B4-BE49-F238E27FC236}">
                    <a16:creationId xmlns:a16="http://schemas.microsoft.com/office/drawing/2014/main" id="{3B7C7A3B-E7B1-41AD-BB74-A93E98F4DEFB}"/>
                  </a:ext>
                </a:extLst>
              </p:cNvPr>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7041088" y="3509703"/>
                <a:ext cx="350475" cy="361308"/>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pic>
            <p:nvPicPr>
              <p:cNvPr id="252" name="Picture 10" descr="Image result for xbox logo png">
                <a:extLst>
                  <a:ext uri="{FF2B5EF4-FFF2-40B4-BE49-F238E27FC236}">
                    <a16:creationId xmlns:a16="http://schemas.microsoft.com/office/drawing/2014/main" id="{082FEDE9-3C51-4661-BF54-CFAE8AE7CA34}"/>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10168731" y="3497101"/>
                <a:ext cx="394583" cy="3865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 up of a sign&#10;&#10;Description automatically generated">
                <a:extLst>
                  <a:ext uri="{FF2B5EF4-FFF2-40B4-BE49-F238E27FC236}">
                    <a16:creationId xmlns:a16="http://schemas.microsoft.com/office/drawing/2014/main" id="{47F4F15E-A25C-41EF-81E2-FE975F01810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41121" y="3568335"/>
                <a:ext cx="787023" cy="244045"/>
              </a:xfrm>
              <a:prstGeom prst="rect">
                <a:avLst/>
              </a:prstGeom>
            </p:spPr>
          </p:pic>
        </p:grpSp>
        <p:grpSp>
          <p:nvGrpSpPr>
            <p:cNvPr id="39" name="Group 38">
              <a:extLst>
                <a:ext uri="{FF2B5EF4-FFF2-40B4-BE49-F238E27FC236}">
                  <a16:creationId xmlns:a16="http://schemas.microsoft.com/office/drawing/2014/main" id="{303E650C-D9C4-4680-8564-DCBA73C3964B}"/>
                </a:ext>
              </a:extLst>
            </p:cNvPr>
            <p:cNvGrpSpPr/>
            <p:nvPr/>
          </p:nvGrpSpPr>
          <p:grpSpPr>
            <a:xfrm>
              <a:off x="428203" y="2344573"/>
              <a:ext cx="11335595" cy="327547"/>
              <a:chOff x="428203" y="2344573"/>
              <a:chExt cx="11335595" cy="327547"/>
            </a:xfrm>
          </p:grpSpPr>
          <p:pic>
            <p:nvPicPr>
              <p:cNvPr id="124" name="Picture 123">
                <a:extLst>
                  <a:ext uri="{FF2B5EF4-FFF2-40B4-BE49-F238E27FC236}">
                    <a16:creationId xmlns:a16="http://schemas.microsoft.com/office/drawing/2014/main" id="{D530D2DC-5B23-44CA-A943-B7153FC4B504}"/>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365382" y="2417573"/>
                <a:ext cx="712569" cy="181546"/>
              </a:xfrm>
              <a:prstGeom prst="rect">
                <a:avLst/>
              </a:prstGeom>
            </p:spPr>
          </p:pic>
          <p:pic>
            <p:nvPicPr>
              <p:cNvPr id="125" name="Picture 8" descr="Story logo">
                <a:extLst>
                  <a:ext uri="{FF2B5EF4-FFF2-40B4-BE49-F238E27FC236}">
                    <a16:creationId xmlns:a16="http://schemas.microsoft.com/office/drawing/2014/main" id="{B7139537-C57A-435E-8407-C6ECF0A5871B}"/>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11268740" y="2378297"/>
                <a:ext cx="495058" cy="26009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4" descr="Image result for boeing logo">
                <a:extLst>
                  <a:ext uri="{FF2B5EF4-FFF2-40B4-BE49-F238E27FC236}">
                    <a16:creationId xmlns:a16="http://schemas.microsoft.com/office/drawing/2014/main" id="{E0C6512C-098A-463D-ACC3-BB6E796970D8}"/>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428203" y="2387349"/>
                <a:ext cx="975603" cy="241995"/>
              </a:xfrm>
              <a:prstGeom prst="rect">
                <a:avLst/>
              </a:prstGeom>
              <a:solidFill>
                <a:sysClr val="window" lastClr="FFFFFF"/>
              </a:solidFill>
            </p:spPr>
          </p:pic>
          <p:pic>
            <p:nvPicPr>
              <p:cNvPr id="127" name="Picture 4" descr="Image result for siemens logo">
                <a:extLst>
                  <a:ext uri="{FF2B5EF4-FFF2-40B4-BE49-F238E27FC236}">
                    <a16:creationId xmlns:a16="http://schemas.microsoft.com/office/drawing/2014/main" id="{DD97E644-BC5F-421D-BF0E-60595E8D1D2A}"/>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2994387" y="2371700"/>
                <a:ext cx="1148190" cy="273293"/>
              </a:xfrm>
              <a:prstGeom prst="rect">
                <a:avLst/>
              </a:prstGeom>
              <a:solidFill>
                <a:sysClr val="window" lastClr="FFFFFF"/>
              </a:solidFill>
            </p:spPr>
          </p:pic>
          <p:pic>
            <p:nvPicPr>
              <p:cNvPr id="128" name="Picture 8" descr="Image result for toyota logo png">
                <a:extLst>
                  <a:ext uri="{FF2B5EF4-FFF2-40B4-BE49-F238E27FC236}">
                    <a16:creationId xmlns:a16="http://schemas.microsoft.com/office/drawing/2014/main" id="{B6AE8323-C8F1-4ECD-B74A-7CAB0E5BBD2C}"/>
                  </a:ext>
                </a:extLst>
              </p:cNvPr>
              <p:cNvPicPr>
                <a:picLocks noChangeAspect="1" noChangeArrowheads="1"/>
              </p:cNvPicPr>
              <p:nvPr/>
            </p:nvPicPr>
            <p:blipFill>
              <a:blip r:embed="rId19" cstate="screen">
                <a:extLst>
                  <a:ext uri="{28A0092B-C50C-407E-A947-70E740481C1C}">
                    <a14:useLocalDpi xmlns:a14="http://schemas.microsoft.com/office/drawing/2010/main"/>
                  </a:ext>
                </a:extLst>
              </a:blip>
              <a:srcRect/>
              <a:stretch>
                <a:fillRect/>
              </a:stretch>
            </p:blipFill>
            <p:spPr bwMode="auto">
              <a:xfrm>
                <a:off x="4430702" y="2377947"/>
                <a:ext cx="310695" cy="260798"/>
              </a:xfrm>
              <a:prstGeom prst="rect">
                <a:avLst/>
              </a:prstGeom>
              <a:solidFill>
                <a:sysClr val="window" lastClr="FFFFFF"/>
              </a:solidFill>
            </p:spPr>
          </p:pic>
          <p:pic>
            <p:nvPicPr>
              <p:cNvPr id="129" name="Picture 20" descr="https://upload.wikimedia.org/wikipedia/commons/thumb/5/56/Deloitte.svg/2000px-Deloitte.svg.png">
                <a:extLst>
                  <a:ext uri="{FF2B5EF4-FFF2-40B4-BE49-F238E27FC236}">
                    <a16:creationId xmlns:a16="http://schemas.microsoft.com/office/drawing/2014/main" id="{45AC6B12-2E0C-47C8-93CF-09F4D30ECAE8}"/>
                  </a:ext>
                </a:extLst>
              </p:cNvPr>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1691931" y="2398038"/>
                <a:ext cx="1014331" cy="220617"/>
              </a:xfrm>
              <a:prstGeom prst="rect">
                <a:avLst/>
              </a:prstGeom>
              <a:solidFill>
                <a:sysClr val="window" lastClr="FFFFFF"/>
              </a:solidFill>
            </p:spPr>
          </p:pic>
          <p:pic>
            <p:nvPicPr>
              <p:cNvPr id="130" name="Picture 32" descr="http://www.carlogos.org/logo/Rolls-Royce-text-logo-2000x600.png">
                <a:extLst>
                  <a:ext uri="{FF2B5EF4-FFF2-40B4-BE49-F238E27FC236}">
                    <a16:creationId xmlns:a16="http://schemas.microsoft.com/office/drawing/2014/main" id="{D7FB399C-FCC1-4420-812F-1487912E73DD}"/>
                  </a:ext>
                </a:extLst>
              </p:cNvPr>
              <p:cNvPicPr>
                <a:picLocks noChangeAspect="1" noChangeArrowheads="1"/>
              </p:cNvPicPr>
              <p:nvPr/>
            </p:nvPicPr>
            <p:blipFill rotWithShape="1">
              <a:blip r:embed="rId21" cstate="screen">
                <a:extLst>
                  <a:ext uri="{28A0092B-C50C-407E-A947-70E740481C1C}">
                    <a14:useLocalDpi xmlns:a14="http://schemas.microsoft.com/office/drawing/2010/main"/>
                  </a:ext>
                </a:extLst>
              </a:blip>
              <a:srcRect/>
              <a:stretch/>
            </p:blipFill>
            <p:spPr bwMode="auto">
              <a:xfrm>
                <a:off x="5029522" y="2398038"/>
                <a:ext cx="1047735" cy="220617"/>
              </a:xfrm>
              <a:prstGeom prst="rect">
                <a:avLst/>
              </a:prstGeom>
              <a:solidFill>
                <a:sysClr val="window" lastClr="FFFFFF"/>
              </a:solidFill>
            </p:spPr>
          </p:pic>
          <p:pic>
            <p:nvPicPr>
              <p:cNvPr id="131" name="Picture 12" descr="Image result for sitecore logo png">
                <a:extLst>
                  <a:ext uri="{FF2B5EF4-FFF2-40B4-BE49-F238E27FC236}">
                    <a16:creationId xmlns:a16="http://schemas.microsoft.com/office/drawing/2014/main" id="{81DA0F6C-7CE9-4DB0-B46B-F508854EC4E4}"/>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7981748" y="2359386"/>
                <a:ext cx="875953" cy="297921"/>
              </a:xfrm>
              <a:prstGeom prst="rect">
                <a:avLst/>
              </a:prstGeom>
              <a:solidFill>
                <a:schemeClr val="bg1"/>
              </a:solidFill>
            </p:spPr>
          </p:pic>
          <p:pic>
            <p:nvPicPr>
              <p:cNvPr id="132" name="Picture 2" descr="http://content.asos-media.com/-/media/images/meta/asos-logo.jpg">
                <a:extLst>
                  <a:ext uri="{FF2B5EF4-FFF2-40B4-BE49-F238E27FC236}">
                    <a16:creationId xmlns:a16="http://schemas.microsoft.com/office/drawing/2014/main" id="{165731A3-8948-4220-A4F1-8BBFF1C7EB1E}"/>
                  </a:ext>
                </a:extLst>
              </p:cNvPr>
              <p:cNvPicPr>
                <a:picLocks noChangeAspect="1" noChangeArrowheads="1"/>
              </p:cNvPicPr>
              <p:nvPr/>
            </p:nvPicPr>
            <p:blipFill>
              <a:blip r:embed="rId23" cstate="screen">
                <a:extLst>
                  <a:ext uri="{28A0092B-C50C-407E-A947-70E740481C1C}">
                    <a14:useLocalDpi xmlns:a14="http://schemas.microsoft.com/office/drawing/2010/main"/>
                  </a:ext>
                </a:extLst>
              </a:blip>
              <a:srcRect/>
              <a:stretch>
                <a:fillRect/>
              </a:stretch>
            </p:blipFill>
            <p:spPr bwMode="auto">
              <a:xfrm>
                <a:off x="9145826" y="2403831"/>
                <a:ext cx="564948" cy="209031"/>
              </a:xfrm>
              <a:prstGeom prst="rect">
                <a:avLst/>
              </a:prstGeom>
              <a:solidFill>
                <a:sysClr val="window" lastClr="FFFFFF"/>
              </a:solidFill>
            </p:spPr>
          </p:pic>
          <p:pic>
            <p:nvPicPr>
              <p:cNvPr id="133" name="Picture 132" descr="Image result for ericsson logo png">
                <a:extLst>
                  <a:ext uri="{FF2B5EF4-FFF2-40B4-BE49-F238E27FC236}">
                    <a16:creationId xmlns:a16="http://schemas.microsoft.com/office/drawing/2014/main" id="{37976433-B125-4D50-82FF-6AEC210A4DE7}"/>
                  </a:ext>
                </a:extLst>
              </p:cNvPr>
              <p:cNvPicPr>
                <a:picLocks noChangeAspect="1" noChangeArrowheads="1"/>
              </p:cNvPicPr>
              <p:nvPr/>
            </p:nvPicPr>
            <p:blipFill>
              <a:blip r:embed="rId24" cstate="screen">
                <a:extLst>
                  <a:ext uri="{28A0092B-C50C-407E-A947-70E740481C1C}">
                    <a14:useLocalDpi xmlns:a14="http://schemas.microsoft.com/office/drawing/2010/main"/>
                  </a:ext>
                </a:extLst>
              </a:blip>
              <a:srcRect/>
              <a:stretch>
                <a:fillRect/>
              </a:stretch>
            </p:blipFill>
            <p:spPr bwMode="auto">
              <a:xfrm>
                <a:off x="9998899" y="2407665"/>
                <a:ext cx="981719" cy="201363"/>
              </a:xfrm>
              <a:prstGeom prst="rect">
                <a:avLst/>
              </a:prstGeom>
              <a:solidFill>
                <a:sysClr val="window" lastClr="FFFFFF"/>
              </a:solidFill>
            </p:spPr>
          </p:pic>
          <p:pic>
            <p:nvPicPr>
              <p:cNvPr id="24" name="Picture 23" descr="A close up of a sign&#10;&#10;Description automatically generated">
                <a:extLst>
                  <a:ext uri="{FF2B5EF4-FFF2-40B4-BE49-F238E27FC236}">
                    <a16:creationId xmlns:a16="http://schemas.microsoft.com/office/drawing/2014/main" id="{8EBB314F-A9AC-4E2C-B200-E4C717CA6710}"/>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366076" y="2344573"/>
                <a:ext cx="327547" cy="327547"/>
              </a:xfrm>
              <a:prstGeom prst="rect">
                <a:avLst/>
              </a:prstGeom>
            </p:spPr>
          </p:pic>
        </p:grpSp>
        <p:grpSp>
          <p:nvGrpSpPr>
            <p:cNvPr id="37" name="Group 36">
              <a:extLst>
                <a:ext uri="{FF2B5EF4-FFF2-40B4-BE49-F238E27FC236}">
                  <a16:creationId xmlns:a16="http://schemas.microsoft.com/office/drawing/2014/main" id="{03239F57-7BEA-492F-A9D9-0B1936802E17}"/>
                </a:ext>
              </a:extLst>
            </p:cNvPr>
            <p:cNvGrpSpPr/>
            <p:nvPr/>
          </p:nvGrpSpPr>
          <p:grpSpPr>
            <a:xfrm>
              <a:off x="442738" y="4842476"/>
              <a:ext cx="11314277" cy="396339"/>
              <a:chOff x="442738" y="4842476"/>
              <a:chExt cx="11314277" cy="396339"/>
            </a:xfrm>
          </p:grpSpPr>
          <p:pic>
            <p:nvPicPr>
              <p:cNvPr id="279" name="Picture 278">
                <a:extLst>
                  <a:ext uri="{FF2B5EF4-FFF2-40B4-BE49-F238E27FC236}">
                    <a16:creationId xmlns:a16="http://schemas.microsoft.com/office/drawing/2014/main" id="{3A037E99-31C9-4F7F-A7BF-22646D8D15AF}"/>
                  </a:ext>
                </a:extLst>
              </p:cNvPr>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9408002" y="4911215"/>
                <a:ext cx="1103559" cy="258860"/>
              </a:xfrm>
              <a:prstGeom prst="rect">
                <a:avLst/>
              </a:prstGeom>
            </p:spPr>
          </p:pic>
          <p:pic>
            <p:nvPicPr>
              <p:cNvPr id="280" name="Picture 279" descr="A picture containing clipart&#10;&#10;Description automatically generated">
                <a:extLst>
                  <a:ext uri="{FF2B5EF4-FFF2-40B4-BE49-F238E27FC236}">
                    <a16:creationId xmlns:a16="http://schemas.microsoft.com/office/drawing/2014/main" id="{BE553726-E92A-4994-B64A-70F2CF30024E}"/>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8672653" y="4936044"/>
                <a:ext cx="497437" cy="209203"/>
              </a:xfrm>
              <a:prstGeom prst="rect">
                <a:avLst/>
              </a:prstGeom>
            </p:spPr>
          </p:pic>
          <p:pic>
            <p:nvPicPr>
              <p:cNvPr id="281" name="Picture 280" descr="A close up of a logo&#10;&#10;Description automatically generated">
                <a:extLst>
                  <a:ext uri="{FF2B5EF4-FFF2-40B4-BE49-F238E27FC236}">
                    <a16:creationId xmlns:a16="http://schemas.microsoft.com/office/drawing/2014/main" id="{F340652D-33FB-420F-B4AB-F27D7B2C9382}"/>
                  </a:ext>
                </a:extLst>
              </p:cNvPr>
              <p:cNvPicPr>
                <a:picLocks noChangeAspect="1"/>
              </p:cNvPicPr>
              <p:nvPr/>
            </p:nvPicPr>
            <p:blipFill>
              <a:blip r:embed="rId28" cstate="screen">
                <a:extLst>
                  <a:ext uri="{28A0092B-C50C-407E-A947-70E740481C1C}">
                    <a14:useLocalDpi xmlns:a14="http://schemas.microsoft.com/office/drawing/2010/main"/>
                  </a:ext>
                </a:extLst>
              </a:blip>
              <a:stretch>
                <a:fillRect/>
              </a:stretch>
            </p:blipFill>
            <p:spPr>
              <a:xfrm>
                <a:off x="5292510" y="4842476"/>
                <a:ext cx="817193" cy="396339"/>
              </a:xfrm>
              <a:prstGeom prst="rect">
                <a:avLst/>
              </a:prstGeom>
            </p:spPr>
          </p:pic>
          <p:pic>
            <p:nvPicPr>
              <p:cNvPr id="282" name="Picture 18" descr="Image result for Robert Bosch GmbH png logo">
                <a:extLst>
                  <a:ext uri="{FF2B5EF4-FFF2-40B4-BE49-F238E27FC236}">
                    <a16:creationId xmlns:a16="http://schemas.microsoft.com/office/drawing/2014/main" id="{D40B7886-27BB-473E-8DC8-67FDAD7887E4}"/>
                  </a:ext>
                </a:extLst>
              </p:cNvPr>
              <p:cNvPicPr>
                <a:picLocks noChangeAspect="1" noChangeArrowheads="1"/>
              </p:cNvPicPr>
              <p:nvPr/>
            </p:nvPicPr>
            <p:blipFill rotWithShape="1">
              <a:blip r:embed="rId29" cstate="screen">
                <a:extLst>
                  <a:ext uri="{28A0092B-C50C-407E-A947-70E740481C1C}">
                    <a14:useLocalDpi xmlns:a14="http://schemas.microsoft.com/office/drawing/2010/main"/>
                  </a:ext>
                </a:extLst>
              </a:blip>
              <a:srcRect/>
              <a:stretch/>
            </p:blipFill>
            <p:spPr bwMode="auto">
              <a:xfrm>
                <a:off x="10749473" y="4924477"/>
                <a:ext cx="1007542" cy="232337"/>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8" descr="Image result for coca-cola logo">
                <a:extLst>
                  <a:ext uri="{FF2B5EF4-FFF2-40B4-BE49-F238E27FC236}">
                    <a16:creationId xmlns:a16="http://schemas.microsoft.com/office/drawing/2014/main" id="{F454F2F5-3B1C-40CD-8337-7FDDAF0F76AA}"/>
                  </a:ext>
                </a:extLst>
              </p:cNvPr>
              <p:cNvPicPr>
                <a:picLocks noChangeAspect="1" noChangeArrowheads="1"/>
              </p:cNvPicPr>
              <p:nvPr/>
            </p:nvPicPr>
            <p:blipFill>
              <a:blip r:embed="rId30" cstate="screen">
                <a:extLst>
                  <a:ext uri="{28A0092B-C50C-407E-A947-70E740481C1C}">
                    <a14:useLocalDpi xmlns:a14="http://schemas.microsoft.com/office/drawing/2010/main"/>
                  </a:ext>
                </a:extLst>
              </a:blip>
              <a:srcRect/>
              <a:stretch>
                <a:fillRect/>
              </a:stretch>
            </p:blipFill>
            <p:spPr bwMode="auto">
              <a:xfrm>
                <a:off x="442738" y="4939147"/>
                <a:ext cx="612340" cy="202997"/>
              </a:xfrm>
              <a:prstGeom prst="rect">
                <a:avLst/>
              </a:prstGeom>
              <a:solidFill>
                <a:sysClr val="window" lastClr="FFFFFF"/>
              </a:solidFill>
            </p:spPr>
          </p:pic>
          <p:pic>
            <p:nvPicPr>
              <p:cNvPr id="284" name="Picture 38" descr="Image result for kroger logo png">
                <a:extLst>
                  <a:ext uri="{FF2B5EF4-FFF2-40B4-BE49-F238E27FC236}">
                    <a16:creationId xmlns:a16="http://schemas.microsoft.com/office/drawing/2014/main" id="{0398B83C-21E8-4E17-8EA3-4C0499E45A19}"/>
                  </a:ext>
                </a:extLst>
              </p:cNvPr>
              <p:cNvPicPr>
                <a:picLocks noChangeAspect="1" noChangeArrowheads="1"/>
              </p:cNvPicPr>
              <p:nvPr/>
            </p:nvPicPr>
            <p:blipFill>
              <a:blip r:embed="rId31" cstate="screen">
                <a:extLst>
                  <a:ext uri="{28A0092B-C50C-407E-A947-70E740481C1C}">
                    <a14:useLocalDpi xmlns:a14="http://schemas.microsoft.com/office/drawing/2010/main"/>
                  </a:ext>
                </a:extLst>
              </a:blip>
              <a:srcRect/>
              <a:stretch>
                <a:fillRect/>
              </a:stretch>
            </p:blipFill>
            <p:spPr bwMode="auto">
              <a:xfrm>
                <a:off x="4637911" y="4869019"/>
                <a:ext cx="416687" cy="343253"/>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4" descr="Image result for real madrid logo png">
                <a:extLst>
                  <a:ext uri="{FF2B5EF4-FFF2-40B4-BE49-F238E27FC236}">
                    <a16:creationId xmlns:a16="http://schemas.microsoft.com/office/drawing/2014/main" id="{7EDF09EB-0382-40A7-8064-F0A8F59FC82F}"/>
                  </a:ext>
                </a:extLst>
              </p:cNvPr>
              <p:cNvPicPr>
                <a:picLocks noChangeAspect="1" noChangeArrowheads="1"/>
              </p:cNvPicPr>
              <p:nvPr/>
            </p:nvPicPr>
            <p:blipFill>
              <a:blip r:embed="rId32" cstate="screen">
                <a:extLst>
                  <a:ext uri="{28A0092B-C50C-407E-A947-70E740481C1C}">
                    <a14:useLocalDpi xmlns:a14="http://schemas.microsoft.com/office/drawing/2010/main"/>
                  </a:ext>
                </a:extLst>
              </a:blip>
              <a:srcRect/>
              <a:stretch>
                <a:fillRect/>
              </a:stretch>
            </p:blipFill>
            <p:spPr bwMode="auto">
              <a:xfrm>
                <a:off x="7377097" y="4850147"/>
                <a:ext cx="380996" cy="380996"/>
              </a:xfrm>
              <a:prstGeom prst="rect">
                <a:avLst/>
              </a:prstGeom>
              <a:solidFill>
                <a:sysClr val="window" lastClr="FFFFFF"/>
              </a:solidFill>
            </p:spPr>
          </p:pic>
          <p:pic>
            <p:nvPicPr>
              <p:cNvPr id="287" name="Picture 20" descr="https://www.marcjacobs.com/on/demandware.static/-/Sites-marcjacobs-Library/default/dwe7f3799d/MJ_Logo_Updated.png">
                <a:extLst>
                  <a:ext uri="{FF2B5EF4-FFF2-40B4-BE49-F238E27FC236}">
                    <a16:creationId xmlns:a16="http://schemas.microsoft.com/office/drawing/2014/main" id="{B02DD653-29A6-4232-8B08-68B25CBB6CA6}"/>
                  </a:ext>
                </a:extLst>
              </p:cNvPr>
              <p:cNvPicPr>
                <a:picLocks noChangeAspect="1" noChangeArrowheads="1"/>
              </p:cNvPicPr>
              <p:nvPr/>
            </p:nvPicPr>
            <p:blipFill>
              <a:blip r:embed="rId33" cstate="screen">
                <a:extLst>
                  <a:ext uri="{28A0092B-C50C-407E-A947-70E740481C1C}">
                    <a14:useLocalDpi xmlns:a14="http://schemas.microsoft.com/office/drawing/2010/main"/>
                  </a:ext>
                </a:extLst>
              </a:blip>
              <a:srcRect/>
              <a:stretch>
                <a:fillRect/>
              </a:stretch>
            </p:blipFill>
            <p:spPr bwMode="auto">
              <a:xfrm>
                <a:off x="2748637" y="5003865"/>
                <a:ext cx="1146730" cy="73560"/>
              </a:xfrm>
              <a:prstGeom prst="rect">
                <a:avLst/>
              </a:prstGeom>
              <a:solidFill>
                <a:sysClr val="window" lastClr="FFFFFF"/>
              </a:solidFill>
            </p:spPr>
          </p:pic>
          <p:pic>
            <p:nvPicPr>
              <p:cNvPr id="288" name="Picture 287" descr="A close up of a sign&#10;&#10;Description automatically generated">
                <a:extLst>
                  <a:ext uri="{FF2B5EF4-FFF2-40B4-BE49-F238E27FC236}">
                    <a16:creationId xmlns:a16="http://schemas.microsoft.com/office/drawing/2014/main" id="{727CE975-ECE0-41A2-8E59-15957B029F63}"/>
                  </a:ext>
                </a:extLst>
              </p:cNvPr>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7996005" y="4863565"/>
                <a:ext cx="438736" cy="354160"/>
              </a:xfrm>
              <a:prstGeom prst="rect">
                <a:avLst/>
              </a:prstGeom>
            </p:spPr>
          </p:pic>
          <p:pic>
            <p:nvPicPr>
              <p:cNvPr id="2050" name="Picture 2" descr="Image result for sam's club logo png">
                <a:extLst>
                  <a:ext uri="{FF2B5EF4-FFF2-40B4-BE49-F238E27FC236}">
                    <a16:creationId xmlns:a16="http://schemas.microsoft.com/office/drawing/2014/main" id="{29E126F5-5AEA-48AA-A540-F4E2A65B2648}"/>
                  </a:ext>
                </a:extLst>
              </p:cNvPr>
              <p:cNvPicPr>
                <a:picLocks noChangeAspect="1" noChangeArrowheads="1"/>
              </p:cNvPicPr>
              <p:nvPr/>
            </p:nvPicPr>
            <p:blipFill>
              <a:blip r:embed="rId35" cstate="screen">
                <a:extLst>
                  <a:ext uri="{28A0092B-C50C-407E-A947-70E740481C1C}">
                    <a14:useLocalDpi xmlns:a14="http://schemas.microsoft.com/office/drawing/2010/main"/>
                  </a:ext>
                </a:extLst>
              </a:blip>
              <a:srcRect/>
              <a:stretch>
                <a:fillRect/>
              </a:stretch>
            </p:blipFill>
            <p:spPr bwMode="auto">
              <a:xfrm>
                <a:off x="1292990" y="4904760"/>
                <a:ext cx="1217735" cy="2717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logo&#10;&#10;Description automatically generated">
                <a:extLst>
                  <a:ext uri="{FF2B5EF4-FFF2-40B4-BE49-F238E27FC236}">
                    <a16:creationId xmlns:a16="http://schemas.microsoft.com/office/drawing/2014/main" id="{B91E01CC-E2EF-4918-A738-EC1CE61A4D59}"/>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133279" y="4891657"/>
                <a:ext cx="266720" cy="297976"/>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BDB481E2-520D-46DA-AB28-7FBFF7E4FC49}"/>
                  </a:ext>
                </a:extLst>
              </p:cNvPr>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6347615" y="4943599"/>
                <a:ext cx="791570" cy="194093"/>
              </a:xfrm>
              <a:prstGeom prst="rect">
                <a:avLst/>
              </a:prstGeom>
            </p:spPr>
          </p:pic>
        </p:grpSp>
        <p:grpSp>
          <p:nvGrpSpPr>
            <p:cNvPr id="38" name="Group 37">
              <a:extLst>
                <a:ext uri="{FF2B5EF4-FFF2-40B4-BE49-F238E27FC236}">
                  <a16:creationId xmlns:a16="http://schemas.microsoft.com/office/drawing/2014/main" id="{7E019B39-035F-4EEA-A126-8D5E78B0C4DE}"/>
                </a:ext>
              </a:extLst>
            </p:cNvPr>
            <p:cNvGrpSpPr/>
            <p:nvPr/>
          </p:nvGrpSpPr>
          <p:grpSpPr>
            <a:xfrm>
              <a:off x="452487" y="2926267"/>
              <a:ext cx="11312328" cy="365498"/>
              <a:chOff x="452487" y="2883353"/>
              <a:chExt cx="11312328" cy="365498"/>
            </a:xfrm>
          </p:grpSpPr>
          <p:pic>
            <p:nvPicPr>
              <p:cNvPr id="230" name="Picture 2" descr="Image result for hafslund logo png">
                <a:extLst>
                  <a:ext uri="{FF2B5EF4-FFF2-40B4-BE49-F238E27FC236}">
                    <a16:creationId xmlns:a16="http://schemas.microsoft.com/office/drawing/2014/main" id="{DDB484C2-5659-4BFB-B0F6-E4505842B3B3}"/>
                  </a:ext>
                </a:extLst>
              </p:cNvPr>
              <p:cNvPicPr>
                <a:picLocks noChangeAspect="1" noChangeArrowheads="1"/>
              </p:cNvPicPr>
              <p:nvPr/>
            </p:nvPicPr>
            <p:blipFill rotWithShape="1">
              <a:blip r:embed="rId38" cstate="screen">
                <a:extLst>
                  <a:ext uri="{28A0092B-C50C-407E-A947-70E740481C1C}">
                    <a14:useLocalDpi xmlns:a14="http://schemas.microsoft.com/office/drawing/2010/main"/>
                  </a:ext>
                </a:extLst>
              </a:blip>
              <a:srcRect b="35867"/>
              <a:stretch/>
            </p:blipFill>
            <p:spPr bwMode="auto">
              <a:xfrm>
                <a:off x="7471863" y="2949550"/>
                <a:ext cx="1133592" cy="233105"/>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8" descr="Image result for Webjet logo png">
                <a:extLst>
                  <a:ext uri="{FF2B5EF4-FFF2-40B4-BE49-F238E27FC236}">
                    <a16:creationId xmlns:a16="http://schemas.microsoft.com/office/drawing/2014/main" id="{E28A7ECE-E8EF-46CF-9A4B-AB358D863B4C}"/>
                  </a:ext>
                </a:extLst>
              </p:cNvPr>
              <p:cNvPicPr>
                <a:picLocks noChangeAspect="1" noChangeArrowheads="1"/>
              </p:cNvPicPr>
              <p:nvPr/>
            </p:nvPicPr>
            <p:blipFill>
              <a:blip r:embed="rId39" cstate="screen">
                <a:extLst>
                  <a:ext uri="{28A0092B-C50C-407E-A947-70E740481C1C}">
                    <a14:useLocalDpi xmlns:a14="http://schemas.microsoft.com/office/drawing/2010/main"/>
                  </a:ext>
                </a:extLst>
              </a:blip>
              <a:srcRect/>
              <a:stretch>
                <a:fillRect/>
              </a:stretch>
            </p:blipFill>
            <p:spPr bwMode="auto">
              <a:xfrm>
                <a:off x="5540956" y="2950980"/>
                <a:ext cx="465094" cy="23024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8" descr="Image result for johnson and johnson logo png">
                <a:extLst>
                  <a:ext uri="{FF2B5EF4-FFF2-40B4-BE49-F238E27FC236}">
                    <a16:creationId xmlns:a16="http://schemas.microsoft.com/office/drawing/2014/main" id="{AC3D2BA6-1445-4CB4-8278-6C419C2D465F}"/>
                  </a:ext>
                </a:extLst>
              </p:cNvPr>
              <p:cNvPicPr>
                <a:picLocks noChangeAspect="1" noChangeArrowheads="1"/>
              </p:cNvPicPr>
              <p:nvPr/>
            </p:nvPicPr>
            <p:blipFill rotWithShape="1">
              <a:blip r:embed="rId40" cstate="screen">
                <a:extLst>
                  <a:ext uri="{28A0092B-C50C-407E-A947-70E740481C1C}">
                    <a14:useLocalDpi xmlns:a14="http://schemas.microsoft.com/office/drawing/2010/main"/>
                  </a:ext>
                </a:extLst>
              </a:blip>
              <a:srcRect/>
              <a:stretch/>
            </p:blipFill>
            <p:spPr bwMode="auto">
              <a:xfrm>
                <a:off x="452487" y="2901318"/>
                <a:ext cx="1090233" cy="329568"/>
              </a:xfrm>
              <a:prstGeom prst="rect">
                <a:avLst/>
              </a:prstGeom>
              <a:solidFill>
                <a:sysClr val="window" lastClr="FFFFFF"/>
              </a:solidFill>
            </p:spPr>
          </p:pic>
          <p:pic>
            <p:nvPicPr>
              <p:cNvPr id="233" name="Picture 14" descr="Image result for caterpillar logo png">
                <a:extLst>
                  <a:ext uri="{FF2B5EF4-FFF2-40B4-BE49-F238E27FC236}">
                    <a16:creationId xmlns:a16="http://schemas.microsoft.com/office/drawing/2014/main" id="{C8810FC2-2CCA-459C-8180-51D38B53ACA0}"/>
                  </a:ext>
                </a:extLst>
              </p:cNvPr>
              <p:cNvPicPr>
                <a:picLocks noChangeAspect="1" noChangeArrowheads="1"/>
              </p:cNvPicPr>
              <p:nvPr/>
            </p:nvPicPr>
            <p:blipFill>
              <a:blip r:embed="rId41" cstate="screen">
                <a:extLst>
                  <a:ext uri="{28A0092B-C50C-407E-A947-70E740481C1C}">
                    <a14:useLocalDpi xmlns:a14="http://schemas.microsoft.com/office/drawing/2010/main"/>
                  </a:ext>
                </a:extLst>
              </a:blip>
              <a:srcRect/>
              <a:stretch>
                <a:fillRect/>
              </a:stretch>
            </p:blipFill>
            <p:spPr bwMode="auto">
              <a:xfrm>
                <a:off x="1844692" y="2946076"/>
                <a:ext cx="1101574" cy="240053"/>
              </a:xfrm>
              <a:prstGeom prst="rect">
                <a:avLst/>
              </a:prstGeom>
              <a:solidFill>
                <a:sysClr val="window" lastClr="FFFFFF"/>
              </a:solidFill>
            </p:spPr>
          </p:pic>
          <p:pic>
            <p:nvPicPr>
              <p:cNvPr id="234" name="Picture 6" descr="Image result for starbucks logo">
                <a:extLst>
                  <a:ext uri="{FF2B5EF4-FFF2-40B4-BE49-F238E27FC236}">
                    <a16:creationId xmlns:a16="http://schemas.microsoft.com/office/drawing/2014/main" id="{E9161E0E-4F29-46AC-9608-EDC98C6C8F94}"/>
                  </a:ext>
                </a:extLst>
              </p:cNvPr>
              <p:cNvPicPr>
                <a:picLocks noChangeAspect="1" noChangeArrowheads="1"/>
              </p:cNvPicPr>
              <p:nvPr/>
            </p:nvPicPr>
            <p:blipFill>
              <a:blip r:embed="rId42" cstate="screen">
                <a:extLst>
                  <a:ext uri="{28A0092B-C50C-407E-A947-70E740481C1C}">
                    <a14:useLocalDpi xmlns:a14="http://schemas.microsoft.com/office/drawing/2010/main"/>
                  </a:ext>
                </a:extLst>
              </a:blip>
              <a:srcRect/>
              <a:stretch>
                <a:fillRect/>
              </a:stretch>
            </p:blipFill>
            <p:spPr bwMode="auto">
              <a:xfrm>
                <a:off x="3248238" y="2887280"/>
                <a:ext cx="379053" cy="357645"/>
              </a:xfrm>
              <a:prstGeom prst="rect">
                <a:avLst/>
              </a:prstGeom>
              <a:solidFill>
                <a:schemeClr val="bg1"/>
              </a:solidFill>
            </p:spPr>
          </p:pic>
          <p:pic>
            <p:nvPicPr>
              <p:cNvPr id="235" name="Picture 2" descr="Image result for emirates logo">
                <a:extLst>
                  <a:ext uri="{FF2B5EF4-FFF2-40B4-BE49-F238E27FC236}">
                    <a16:creationId xmlns:a16="http://schemas.microsoft.com/office/drawing/2014/main" id="{467E1B08-3C93-4E07-9CFE-3F212EE5FAD6}"/>
                  </a:ext>
                </a:extLst>
              </p:cNvPr>
              <p:cNvPicPr>
                <a:picLocks noChangeAspect="1" noChangeArrowheads="1"/>
              </p:cNvPicPr>
              <p:nvPr/>
            </p:nvPicPr>
            <p:blipFill>
              <a:blip r:embed="rId43" cstate="screen">
                <a:extLst>
                  <a:ext uri="{28A0092B-C50C-407E-A947-70E740481C1C}">
                    <a14:useLocalDpi xmlns:a14="http://schemas.microsoft.com/office/drawing/2010/main"/>
                  </a:ext>
                </a:extLst>
              </a:blip>
              <a:srcRect/>
              <a:stretch>
                <a:fillRect/>
              </a:stretch>
            </p:blipFill>
            <p:spPr bwMode="auto">
              <a:xfrm>
                <a:off x="3929263" y="2915204"/>
                <a:ext cx="394791" cy="301796"/>
              </a:xfrm>
              <a:prstGeom prst="rect">
                <a:avLst/>
              </a:prstGeom>
              <a:solidFill>
                <a:sysClr val="window" lastClr="FFFFFF"/>
              </a:solidFill>
            </p:spPr>
          </p:pic>
          <p:pic>
            <p:nvPicPr>
              <p:cNvPr id="236" name="Picture 235">
                <a:extLst>
                  <a:ext uri="{FF2B5EF4-FFF2-40B4-BE49-F238E27FC236}">
                    <a16:creationId xmlns:a16="http://schemas.microsoft.com/office/drawing/2014/main" id="{46FEB8B8-4CAE-4266-9DD2-616EDA1A3681}"/>
                  </a:ext>
                </a:extLst>
              </p:cNvPr>
              <p:cNvPicPr>
                <a:picLocks noChangeAspect="1"/>
              </p:cNvPicPr>
              <p:nvPr/>
            </p:nvPicPr>
            <p:blipFill rotWithShape="1">
              <a:blip r:embed="rId44" cstate="screen">
                <a:extLst>
                  <a:ext uri="{28A0092B-C50C-407E-A947-70E740481C1C}">
                    <a14:useLocalDpi xmlns:a14="http://schemas.microsoft.com/office/drawing/2010/main"/>
                  </a:ext>
                </a:extLst>
              </a:blip>
              <a:srcRect/>
              <a:stretch/>
            </p:blipFill>
            <p:spPr>
              <a:xfrm>
                <a:off x="4626026" y="2964036"/>
                <a:ext cx="612958" cy="204133"/>
              </a:xfrm>
              <a:prstGeom prst="rect">
                <a:avLst/>
              </a:prstGeom>
            </p:spPr>
          </p:pic>
          <p:pic>
            <p:nvPicPr>
              <p:cNvPr id="237" name="Picture 2">
                <a:extLst>
                  <a:ext uri="{FF2B5EF4-FFF2-40B4-BE49-F238E27FC236}">
                    <a16:creationId xmlns:a16="http://schemas.microsoft.com/office/drawing/2014/main" id="{282E5794-4F3F-4A35-88B6-0F941E813250}"/>
                  </a:ext>
                </a:extLst>
              </p:cNvPr>
              <p:cNvPicPr>
                <a:picLocks noChangeAspect="1" noChangeArrowheads="1"/>
              </p:cNvPicPr>
              <p:nvPr/>
            </p:nvPicPr>
            <p:blipFill rotWithShape="1">
              <a:blip r:embed="rId45" cstate="screen">
                <a:extLst>
                  <a:ext uri="{28A0092B-C50C-407E-A947-70E740481C1C}">
                    <a14:useLocalDpi xmlns:a14="http://schemas.microsoft.com/office/drawing/2010/main"/>
                  </a:ext>
                </a:extLst>
              </a:blip>
              <a:srcRect/>
              <a:stretch/>
            </p:blipFill>
            <p:spPr bwMode="auto">
              <a:xfrm>
                <a:off x="8907427" y="2883353"/>
                <a:ext cx="308559" cy="365498"/>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daimler logo png">
                <a:extLst>
                  <a:ext uri="{FF2B5EF4-FFF2-40B4-BE49-F238E27FC236}">
                    <a16:creationId xmlns:a16="http://schemas.microsoft.com/office/drawing/2014/main" id="{85E05B7E-1154-4D16-B901-C15667A899EE}"/>
                  </a:ext>
                </a:extLst>
              </p:cNvPr>
              <p:cNvPicPr>
                <a:picLocks noChangeAspect="1" noChangeArrowheads="1"/>
              </p:cNvPicPr>
              <p:nvPr/>
            </p:nvPicPr>
            <p:blipFill rotWithShape="1">
              <a:blip r:embed="rId46" cstate="screen">
                <a:extLst>
                  <a:ext uri="{28A0092B-C50C-407E-A947-70E740481C1C}">
                    <a14:useLocalDpi xmlns:a14="http://schemas.microsoft.com/office/drawing/2010/main"/>
                  </a:ext>
                </a:extLst>
              </a:blip>
              <a:srcRect/>
              <a:stretch/>
            </p:blipFill>
            <p:spPr bwMode="auto">
              <a:xfrm>
                <a:off x="9517958" y="2985814"/>
                <a:ext cx="1074121" cy="16057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a:extLst>
                  <a:ext uri="{FF2B5EF4-FFF2-40B4-BE49-F238E27FC236}">
                    <a16:creationId xmlns:a16="http://schemas.microsoft.com/office/drawing/2014/main" id="{814226DD-8989-4693-AF2C-911B9FD3F3F6}"/>
                  </a:ext>
                </a:extLst>
              </p:cNvPr>
              <p:cNvPicPr>
                <a:picLocks noChangeAspect="1"/>
              </p:cNvPicPr>
              <p:nvPr/>
            </p:nvPicPr>
            <p:blipFill rotWithShape="1">
              <a:blip r:embed="rId47" cstate="screen">
                <a:extLst>
                  <a:ext uri="{28A0092B-C50C-407E-A947-70E740481C1C}">
                    <a14:useLocalDpi xmlns:a14="http://schemas.microsoft.com/office/drawing/2010/main"/>
                  </a:ext>
                </a:extLst>
              </a:blip>
              <a:srcRect/>
              <a:stretch/>
            </p:blipFill>
            <p:spPr>
              <a:xfrm>
                <a:off x="10894051" y="2896828"/>
                <a:ext cx="870764" cy="338549"/>
              </a:xfrm>
              <a:prstGeom prst="rect">
                <a:avLst/>
              </a:prstGeom>
            </p:spPr>
          </p:pic>
          <p:pic>
            <p:nvPicPr>
              <p:cNvPr id="32" name="Picture 31" descr="A picture containing food, drawing&#10;&#10;Description automatically generated">
                <a:extLst>
                  <a:ext uri="{FF2B5EF4-FFF2-40B4-BE49-F238E27FC236}">
                    <a16:creationId xmlns:a16="http://schemas.microsoft.com/office/drawing/2014/main" id="{1FDF10D0-9542-4AA4-9D42-AF61621AD3CC}"/>
                  </a:ext>
                </a:extLst>
              </p:cNvPr>
              <p:cNvPicPr>
                <a:picLocks noChangeAspect="1"/>
              </p:cNvPicPr>
              <p:nvPr/>
            </p:nvPicPr>
            <p:blipFill>
              <a:blip r:embed="rId48" cstate="screen">
                <a:extLst>
                  <a:ext uri="{28A0092B-C50C-407E-A947-70E740481C1C}">
                    <a14:useLocalDpi xmlns:a14="http://schemas.microsoft.com/office/drawing/2010/main"/>
                  </a:ext>
                </a:extLst>
              </a:blip>
              <a:stretch>
                <a:fillRect/>
              </a:stretch>
            </p:blipFill>
            <p:spPr>
              <a:xfrm>
                <a:off x="6308022" y="2948026"/>
                <a:ext cx="861869" cy="236152"/>
              </a:xfrm>
              <a:prstGeom prst="rect">
                <a:avLst/>
              </a:prstGeom>
            </p:spPr>
          </p:pic>
        </p:grpSp>
        <p:grpSp>
          <p:nvGrpSpPr>
            <p:cNvPr id="35" name="Group 34">
              <a:extLst>
                <a:ext uri="{FF2B5EF4-FFF2-40B4-BE49-F238E27FC236}">
                  <a16:creationId xmlns:a16="http://schemas.microsoft.com/office/drawing/2014/main" id="{538304F2-6FA7-43D4-B8F1-FB5029DD3AEB}"/>
                </a:ext>
              </a:extLst>
            </p:cNvPr>
            <p:cNvGrpSpPr/>
            <p:nvPr/>
          </p:nvGrpSpPr>
          <p:grpSpPr>
            <a:xfrm>
              <a:off x="429658" y="4186572"/>
              <a:ext cx="11321965" cy="401756"/>
              <a:chOff x="429658" y="4158870"/>
              <a:chExt cx="11321965" cy="401756"/>
            </a:xfrm>
          </p:grpSpPr>
          <p:pic>
            <p:nvPicPr>
              <p:cNvPr id="264" name="Graphic 263">
                <a:extLst>
                  <a:ext uri="{FF2B5EF4-FFF2-40B4-BE49-F238E27FC236}">
                    <a16:creationId xmlns:a16="http://schemas.microsoft.com/office/drawing/2014/main" id="{6A55D5E8-1FDA-4D6C-AAD7-D72A8E65D25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187947" y="4251281"/>
                <a:ext cx="944718" cy="216935"/>
              </a:xfrm>
              <a:prstGeom prst="rect">
                <a:avLst/>
              </a:prstGeom>
            </p:spPr>
          </p:pic>
          <p:pic>
            <p:nvPicPr>
              <p:cNvPr id="268" name="Picture 20" descr="Image result for honeywell logo png">
                <a:extLst>
                  <a:ext uri="{FF2B5EF4-FFF2-40B4-BE49-F238E27FC236}">
                    <a16:creationId xmlns:a16="http://schemas.microsoft.com/office/drawing/2014/main" id="{183464EA-C5E5-483D-B77B-69D014CC8121}"/>
                  </a:ext>
                </a:extLst>
              </p:cNvPr>
              <p:cNvPicPr>
                <a:picLocks noChangeAspect="1" noChangeArrowheads="1"/>
              </p:cNvPicPr>
              <p:nvPr/>
            </p:nvPicPr>
            <p:blipFill>
              <a:blip r:embed="rId51" cstate="screen">
                <a:extLst>
                  <a:ext uri="{28A0092B-C50C-407E-A947-70E740481C1C}">
                    <a14:useLocalDpi xmlns:a14="http://schemas.microsoft.com/office/drawing/2010/main"/>
                  </a:ext>
                </a:extLst>
              </a:blip>
              <a:srcRect/>
              <a:stretch>
                <a:fillRect/>
              </a:stretch>
            </p:blipFill>
            <p:spPr bwMode="auto">
              <a:xfrm>
                <a:off x="6386845" y="4264503"/>
                <a:ext cx="1076218" cy="190491"/>
              </a:xfrm>
              <a:prstGeom prst="rect">
                <a:avLst/>
              </a:prstGeom>
              <a:solidFill>
                <a:sysClr val="window" lastClr="FFFFFF"/>
              </a:solidFill>
            </p:spPr>
          </p:pic>
          <p:pic>
            <p:nvPicPr>
              <p:cNvPr id="269" name="Picture 2" descr="Image result for warner brothers logo png">
                <a:extLst>
                  <a:ext uri="{FF2B5EF4-FFF2-40B4-BE49-F238E27FC236}">
                    <a16:creationId xmlns:a16="http://schemas.microsoft.com/office/drawing/2014/main" id="{70D77570-1342-4529-92C9-47018B671131}"/>
                  </a:ext>
                </a:extLst>
              </p:cNvPr>
              <p:cNvPicPr>
                <a:picLocks noChangeAspect="1" noChangeArrowheads="1"/>
              </p:cNvPicPr>
              <p:nvPr/>
            </p:nvPicPr>
            <p:blipFill>
              <a:blip r:embed="rId52" cstate="screen">
                <a:extLst>
                  <a:ext uri="{28A0092B-C50C-407E-A947-70E740481C1C}">
                    <a14:useLocalDpi xmlns:a14="http://schemas.microsoft.com/office/drawing/2010/main"/>
                  </a:ext>
                </a:extLst>
              </a:blip>
              <a:srcRect/>
              <a:stretch>
                <a:fillRect/>
              </a:stretch>
            </p:blipFill>
            <p:spPr bwMode="auto">
              <a:xfrm>
                <a:off x="7776205" y="4195531"/>
                <a:ext cx="377631" cy="328435"/>
              </a:xfrm>
              <a:prstGeom prst="rect">
                <a:avLst/>
              </a:prstGeom>
              <a:solidFill>
                <a:sysClr val="window" lastClr="FFFFFF"/>
              </a:solidFill>
            </p:spPr>
          </p:pic>
          <p:pic>
            <p:nvPicPr>
              <p:cNvPr id="271" name="Picture 10" descr="Image result for dominos logo png">
                <a:extLst>
                  <a:ext uri="{FF2B5EF4-FFF2-40B4-BE49-F238E27FC236}">
                    <a16:creationId xmlns:a16="http://schemas.microsoft.com/office/drawing/2014/main" id="{7755D61F-97BB-4A02-BFC5-C9908015EF17}"/>
                  </a:ext>
                </a:extLst>
              </p:cNvPr>
              <p:cNvPicPr>
                <a:picLocks noChangeAspect="1" noChangeArrowheads="1"/>
              </p:cNvPicPr>
              <p:nvPr/>
            </p:nvPicPr>
            <p:blipFill>
              <a:blip r:embed="rId53" cstate="screen">
                <a:extLst>
                  <a:ext uri="{28A0092B-C50C-407E-A947-70E740481C1C}">
                    <a14:useLocalDpi xmlns:a14="http://schemas.microsoft.com/office/drawing/2010/main"/>
                  </a:ext>
                </a:extLst>
              </a:blip>
              <a:srcRect/>
              <a:stretch>
                <a:fillRect/>
              </a:stretch>
            </p:blipFill>
            <p:spPr bwMode="auto">
              <a:xfrm>
                <a:off x="3979476" y="4181978"/>
                <a:ext cx="355541" cy="355541"/>
              </a:xfrm>
              <a:prstGeom prst="rect">
                <a:avLst/>
              </a:prstGeom>
              <a:solidFill>
                <a:sysClr val="window" lastClr="FFFFFF"/>
              </a:solidFill>
            </p:spPr>
          </p:pic>
          <p:pic>
            <p:nvPicPr>
              <p:cNvPr id="273" name="Picture 2" descr="Image result for citrix logo png">
                <a:extLst>
                  <a:ext uri="{FF2B5EF4-FFF2-40B4-BE49-F238E27FC236}">
                    <a16:creationId xmlns:a16="http://schemas.microsoft.com/office/drawing/2014/main" id="{C2F752B5-171C-4B17-9FE8-C58A9403EBAC}"/>
                  </a:ext>
                </a:extLst>
              </p:cNvPr>
              <p:cNvPicPr>
                <a:picLocks noChangeAspect="1" noChangeArrowheads="1"/>
              </p:cNvPicPr>
              <p:nvPr/>
            </p:nvPicPr>
            <p:blipFill>
              <a:blip r:embed="rId54" cstate="screen">
                <a:extLst>
                  <a:ext uri="{28A0092B-C50C-407E-A947-70E740481C1C}">
                    <a14:useLocalDpi xmlns:a14="http://schemas.microsoft.com/office/drawing/2010/main"/>
                  </a:ext>
                </a:extLst>
              </a:blip>
              <a:srcRect/>
              <a:stretch>
                <a:fillRect/>
              </a:stretch>
            </p:blipFill>
            <p:spPr bwMode="auto">
              <a:xfrm>
                <a:off x="4648159" y="4225753"/>
                <a:ext cx="710849" cy="267990"/>
              </a:xfrm>
              <a:prstGeom prst="rect">
                <a:avLst/>
              </a:prstGeom>
              <a:solidFill>
                <a:schemeClr val="bg1"/>
              </a:solidFill>
            </p:spPr>
          </p:pic>
          <p:pic>
            <p:nvPicPr>
              <p:cNvPr id="274" name="Picture 14" descr="Image result for pwc logo png">
                <a:extLst>
                  <a:ext uri="{FF2B5EF4-FFF2-40B4-BE49-F238E27FC236}">
                    <a16:creationId xmlns:a16="http://schemas.microsoft.com/office/drawing/2014/main" id="{78D63B93-F1F5-4389-BD19-0CE2FFC3FB40}"/>
                  </a:ext>
                </a:extLst>
              </p:cNvPr>
              <p:cNvPicPr>
                <a:picLocks noChangeAspect="1" noChangeArrowheads="1"/>
              </p:cNvPicPr>
              <p:nvPr/>
            </p:nvPicPr>
            <p:blipFill>
              <a:blip r:embed="rId55" cstate="screen">
                <a:extLst>
                  <a:ext uri="{28A0092B-C50C-407E-A947-70E740481C1C}">
                    <a14:useLocalDpi xmlns:a14="http://schemas.microsoft.com/office/drawing/2010/main"/>
                  </a:ext>
                </a:extLst>
              </a:blip>
              <a:srcRect/>
              <a:stretch>
                <a:fillRect/>
              </a:stretch>
            </p:blipFill>
            <p:spPr bwMode="auto">
              <a:xfrm>
                <a:off x="9494352" y="4215366"/>
                <a:ext cx="380453" cy="288764"/>
              </a:xfrm>
              <a:prstGeom prst="rect">
                <a:avLst/>
              </a:prstGeom>
              <a:solidFill>
                <a:sysClr val="window" lastClr="FFFFFF"/>
              </a:solidFill>
            </p:spPr>
          </p:pic>
          <p:pic>
            <p:nvPicPr>
              <p:cNvPr id="275" name="Picture 12" descr="https://upload.wikimedia.org/wikipedia/en/thumb/0/0f/Johnson_Controls.svg/1280px-Johnson_Controls.svg.png">
                <a:extLst>
                  <a:ext uri="{FF2B5EF4-FFF2-40B4-BE49-F238E27FC236}">
                    <a16:creationId xmlns:a16="http://schemas.microsoft.com/office/drawing/2014/main" id="{61805E6F-072B-46A2-AA78-9DA92F73D963}"/>
                  </a:ext>
                </a:extLst>
              </p:cNvPr>
              <p:cNvPicPr>
                <a:picLocks noChangeAspect="1" noChangeArrowheads="1"/>
              </p:cNvPicPr>
              <p:nvPr/>
            </p:nvPicPr>
            <p:blipFill>
              <a:blip r:embed="rId56" cstate="screen">
                <a:extLst>
                  <a:ext uri="{28A0092B-C50C-407E-A947-70E740481C1C}">
                    <a14:useLocalDpi xmlns:a14="http://schemas.microsoft.com/office/drawing/2010/main"/>
                  </a:ext>
                </a:extLst>
              </a:blip>
              <a:srcRect/>
              <a:stretch>
                <a:fillRect/>
              </a:stretch>
            </p:blipFill>
            <p:spPr bwMode="auto">
              <a:xfrm>
                <a:off x="429658" y="4215024"/>
                <a:ext cx="629815" cy="289449"/>
              </a:xfrm>
              <a:prstGeom prst="rect">
                <a:avLst/>
              </a:prstGeom>
              <a:solidFill>
                <a:sysClr val="window" lastClr="FFFFFF"/>
              </a:solidFill>
            </p:spPr>
          </p:pic>
          <p:pic>
            <p:nvPicPr>
              <p:cNvPr id="276" name="Picture 12" descr="Image result for wolters kluwer inc logo png">
                <a:extLst>
                  <a:ext uri="{FF2B5EF4-FFF2-40B4-BE49-F238E27FC236}">
                    <a16:creationId xmlns:a16="http://schemas.microsoft.com/office/drawing/2014/main" id="{16732C9F-D8ED-4CB7-9F08-9C351E9AB2A0}"/>
                  </a:ext>
                </a:extLst>
              </p:cNvPr>
              <p:cNvPicPr>
                <a:picLocks noChangeAspect="1" noChangeArrowheads="1"/>
              </p:cNvPicPr>
              <p:nvPr/>
            </p:nvPicPr>
            <p:blipFill>
              <a:blip r:embed="rId57" cstate="print">
                <a:extLst>
                  <a:ext uri="{28A0092B-C50C-407E-A947-70E740481C1C}">
                    <a14:useLocalDpi xmlns:a14="http://schemas.microsoft.com/office/drawing/2010/main"/>
                  </a:ext>
                </a:extLst>
              </a:blip>
              <a:srcRect/>
              <a:stretch>
                <a:fillRect/>
              </a:stretch>
            </p:blipFill>
            <p:spPr bwMode="auto">
              <a:xfrm>
                <a:off x="1372615" y="4269081"/>
                <a:ext cx="1523708" cy="181335"/>
              </a:xfrm>
              <a:prstGeom prst="rect">
                <a:avLst/>
              </a:prstGeom>
              <a:solidFill>
                <a:sysClr val="window" lastClr="FFFFFF"/>
              </a:solidFill>
            </p:spPr>
          </p:pic>
          <p:pic>
            <p:nvPicPr>
              <p:cNvPr id="277" name="Picture 4" descr="Image result for shell oil logo png">
                <a:extLst>
                  <a:ext uri="{FF2B5EF4-FFF2-40B4-BE49-F238E27FC236}">
                    <a16:creationId xmlns:a16="http://schemas.microsoft.com/office/drawing/2014/main" id="{606F2497-8660-4CC1-A5B2-233D1DEC59DD}"/>
                  </a:ext>
                </a:extLst>
              </p:cNvPr>
              <p:cNvPicPr>
                <a:picLocks noChangeAspect="1" noChangeArrowheads="1"/>
              </p:cNvPicPr>
              <p:nvPr/>
            </p:nvPicPr>
            <p:blipFill>
              <a:blip r:embed="rId58" cstate="screen">
                <a:extLst>
                  <a:ext uri="{28A0092B-C50C-407E-A947-70E740481C1C}">
                    <a14:useLocalDpi xmlns:a14="http://schemas.microsoft.com/office/drawing/2010/main"/>
                  </a:ext>
                </a:extLst>
              </a:blip>
              <a:srcRect/>
              <a:stretch>
                <a:fillRect/>
              </a:stretch>
            </p:blipFill>
            <p:spPr bwMode="auto">
              <a:xfrm>
                <a:off x="5672150" y="4173708"/>
                <a:ext cx="401553" cy="37208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6" descr="Story logo">
                <a:extLst>
                  <a:ext uri="{FF2B5EF4-FFF2-40B4-BE49-F238E27FC236}">
                    <a16:creationId xmlns:a16="http://schemas.microsoft.com/office/drawing/2014/main" id="{9FD2EC43-AC11-4E0F-9AA9-DF38B13616D2}"/>
                  </a:ext>
                </a:extLst>
              </p:cNvPr>
              <p:cNvPicPr>
                <a:picLocks noChangeAspect="1" noChangeArrowheads="1"/>
              </p:cNvPicPr>
              <p:nvPr/>
            </p:nvPicPr>
            <p:blipFill>
              <a:blip r:embed="rId59" cstate="screen">
                <a:extLst>
                  <a:ext uri="{28A0092B-C50C-407E-A947-70E740481C1C}">
                    <a14:useLocalDpi xmlns:a14="http://schemas.microsoft.com/office/drawing/2010/main"/>
                  </a:ext>
                </a:extLst>
              </a:blip>
              <a:srcRect/>
              <a:stretch>
                <a:fillRect/>
              </a:stretch>
            </p:blipFill>
            <p:spPr bwMode="auto">
              <a:xfrm>
                <a:off x="11445802" y="4198658"/>
                <a:ext cx="305821" cy="3221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clock&#10;&#10;Description automatically generated">
                <a:extLst>
                  <a:ext uri="{FF2B5EF4-FFF2-40B4-BE49-F238E27FC236}">
                    <a16:creationId xmlns:a16="http://schemas.microsoft.com/office/drawing/2014/main" id="{33DD2A66-500F-4EFE-AFD9-C9032900F90F}"/>
                  </a:ext>
                </a:extLst>
              </p:cNvPr>
              <p:cNvPicPr>
                <a:picLocks noChangeAspect="1"/>
              </p:cNvPicPr>
              <p:nvPr/>
            </p:nvPicPr>
            <p:blipFill>
              <a:blip r:embed="rId60" cstate="screen">
                <a:extLst>
                  <a:ext uri="{28A0092B-C50C-407E-A947-70E740481C1C}">
                    <a14:useLocalDpi xmlns:a14="http://schemas.microsoft.com/office/drawing/2010/main"/>
                  </a:ext>
                </a:extLst>
              </a:blip>
              <a:stretch>
                <a:fillRect/>
              </a:stretch>
            </p:blipFill>
            <p:spPr>
              <a:xfrm>
                <a:off x="8466978" y="4158870"/>
                <a:ext cx="714232" cy="401756"/>
              </a:xfrm>
              <a:prstGeom prst="rect">
                <a:avLst/>
              </a:prstGeom>
            </p:spPr>
          </p:pic>
          <p:pic>
            <p:nvPicPr>
              <p:cNvPr id="34" name="Picture 33" descr="A picture containing object, clock&#10;&#10;Description automatically generated">
                <a:extLst>
                  <a:ext uri="{FF2B5EF4-FFF2-40B4-BE49-F238E27FC236}">
                    <a16:creationId xmlns:a16="http://schemas.microsoft.com/office/drawing/2014/main" id="{22811EC4-793E-450E-8600-89774778F945}"/>
                  </a:ext>
                </a:extLst>
              </p:cNvPr>
              <p:cNvPicPr>
                <a:picLocks noChangeAspect="1"/>
              </p:cNvPicPr>
              <p:nvPr/>
            </p:nvPicPr>
            <p:blipFill>
              <a:blip r:embed="rId61" cstate="screen">
                <a:extLst>
                  <a:ext uri="{28A0092B-C50C-407E-A947-70E740481C1C}">
                    <a14:useLocalDpi xmlns:a14="http://schemas.microsoft.com/office/drawing/2010/main"/>
                  </a:ext>
                </a:extLst>
              </a:blip>
              <a:stretch>
                <a:fillRect/>
              </a:stretch>
            </p:blipFill>
            <p:spPr>
              <a:xfrm>
                <a:off x="3209465" y="4247473"/>
                <a:ext cx="456869" cy="224551"/>
              </a:xfrm>
              <a:prstGeom prst="rect">
                <a:avLst/>
              </a:prstGeom>
            </p:spPr>
          </p:pic>
        </p:grpSp>
      </p:grpSp>
    </p:spTree>
    <p:extLst>
      <p:ext uri="{BB962C8B-B14F-4D97-AF65-F5344CB8AC3E}">
        <p14:creationId xmlns:p14="http://schemas.microsoft.com/office/powerpoint/2010/main" val="141026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living room&#10;&#10;Description automatically generated">
            <a:extLst>
              <a:ext uri="{FF2B5EF4-FFF2-40B4-BE49-F238E27FC236}">
                <a16:creationId xmlns:a16="http://schemas.microsoft.com/office/drawing/2014/main" id="{4F52E0C6-3481-4E86-857D-7D504FEF347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5497E576-8972-4201-9196-3D1F4EDA6D52}"/>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38AE0805-C90D-4522-BC7F-F835E2ADFDE6}"/>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E779BF3F-AD1E-4720-B2C1-D8D06B623DB9}"/>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304DFA5-326B-4C33-A0DF-8820D10F16EF}"/>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7E8AB67B-565C-4E95-9B71-E0B761CCE675}"/>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ACBF489-B7E7-45E2-83AE-978C92A2CD9B}"/>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486FA1-3715-44B6-A187-652633F4A196}"/>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5A6A93FC-42E0-4C31-A482-609E5A591C88}"/>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E637619-6E71-414E-81C5-FE9C144F245F}"/>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CB47F36-B2C3-498E-ADB3-AD53B0DFF118}"/>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6D446C-0C4F-483D-87B5-D8E9F17832D4}"/>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391B39E-BDE1-4F71-8D8C-D140B7B680BF}"/>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E21DC2B-B805-47E0-B41F-242A39001EAB}"/>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651B69C-E4C3-42FC-B65D-398E9608EBE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IoT">
            <a:extLst>
              <a:ext uri="{FF2B5EF4-FFF2-40B4-BE49-F238E27FC236}">
                <a16:creationId xmlns:a16="http://schemas.microsoft.com/office/drawing/2014/main" id="{F3F77C30-3D9E-4908-9379-74BE6889EFB1}"/>
              </a:ext>
            </a:extLst>
          </p:cNvPr>
          <p:cNvGrpSpPr/>
          <p:nvPr/>
        </p:nvGrpSpPr>
        <p:grpSpPr>
          <a:xfrm>
            <a:off x="6821253" y="2613524"/>
            <a:ext cx="325345" cy="274736"/>
            <a:chOff x="9061450" y="-1375256"/>
            <a:chExt cx="857250" cy="723900"/>
          </a:xfrm>
        </p:grpSpPr>
        <p:sp>
          <p:nvSpPr>
            <p:cNvPr id="49" name="Freeform: Shape 48">
              <a:extLst>
                <a:ext uri="{FF2B5EF4-FFF2-40B4-BE49-F238E27FC236}">
                  <a16:creationId xmlns:a16="http://schemas.microsoft.com/office/drawing/2014/main" id="{6AA431FA-F631-4DC2-AC82-611066CC63CB}"/>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4BCA0EA-032B-42A2-A683-4C44BD84F6E7}"/>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072B7F2-D30A-43C9-A16C-8FE52D12AC5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35135CB1-9FEA-4AC4-B308-D131DC8CBC4D}"/>
              </a:ext>
            </a:extLst>
          </p:cNvPr>
          <p:cNvGrpSpPr/>
          <p:nvPr/>
        </p:nvGrpSpPr>
        <p:grpSpPr>
          <a:xfrm>
            <a:off x="4442541" y="3339652"/>
            <a:ext cx="127080" cy="186382"/>
            <a:chOff x="9560338" y="2021173"/>
            <a:chExt cx="127080" cy="186382"/>
          </a:xfrm>
        </p:grpSpPr>
        <p:sp>
          <p:nvSpPr>
            <p:cNvPr id="53" name="Freeform: Shape 52">
              <a:extLst>
                <a:ext uri="{FF2B5EF4-FFF2-40B4-BE49-F238E27FC236}">
                  <a16:creationId xmlns:a16="http://schemas.microsoft.com/office/drawing/2014/main" id="{297A827B-76EB-442F-8868-3497184E7807}"/>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8591E25-86BC-485E-842B-45647CEE7EC8}"/>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55" name="Freeform: Shape 54">
            <a:extLst>
              <a:ext uri="{FF2B5EF4-FFF2-40B4-BE49-F238E27FC236}">
                <a16:creationId xmlns:a16="http://schemas.microsoft.com/office/drawing/2014/main" id="{1CA0FC57-4667-49BD-8148-7F5DE1B9816F}"/>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6BEEF39E-84AC-4069-9FF5-4EB9913B5653}"/>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5B604F89-83B8-4F8C-99EB-19751C472D7C}"/>
              </a:ext>
            </a:extLst>
          </p:cNvPr>
          <p:cNvGrpSpPr/>
          <p:nvPr/>
        </p:nvGrpSpPr>
        <p:grpSpPr>
          <a:xfrm>
            <a:off x="4184094" y="3423433"/>
            <a:ext cx="110566" cy="63139"/>
            <a:chOff x="9301891" y="2104954"/>
            <a:chExt cx="110566" cy="63139"/>
          </a:xfrm>
        </p:grpSpPr>
        <p:sp>
          <p:nvSpPr>
            <p:cNvPr id="58" name="Freeform: Shape 57">
              <a:extLst>
                <a:ext uri="{FF2B5EF4-FFF2-40B4-BE49-F238E27FC236}">
                  <a16:creationId xmlns:a16="http://schemas.microsoft.com/office/drawing/2014/main" id="{C4202DD9-5E01-49C6-A32B-E9BED727F66B}"/>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90FBC02-E60D-4E5A-A0D7-939A261F76E2}"/>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936CE0CD-DD1A-4D9D-AC2B-D7D91960E792}"/>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0D25DEE9-5B06-46D4-B928-F0FEA0F00A5B}"/>
              </a:ext>
            </a:extLst>
          </p:cNvPr>
          <p:cNvGrpSpPr/>
          <p:nvPr/>
        </p:nvGrpSpPr>
        <p:grpSpPr>
          <a:xfrm>
            <a:off x="4258162" y="3546069"/>
            <a:ext cx="240184" cy="63139"/>
            <a:chOff x="9375959" y="2227590"/>
            <a:chExt cx="240184" cy="63139"/>
          </a:xfrm>
        </p:grpSpPr>
        <p:sp>
          <p:nvSpPr>
            <p:cNvPr id="62" name="Freeform: Shape 61">
              <a:extLst>
                <a:ext uri="{FF2B5EF4-FFF2-40B4-BE49-F238E27FC236}">
                  <a16:creationId xmlns:a16="http://schemas.microsoft.com/office/drawing/2014/main" id="{DA357134-DD69-4281-839C-0453F1DF89E4}"/>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5222C69-6194-46E9-9C58-4F296E9519D3}"/>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DE532B9C-6F8A-46B5-9CB1-612B91375E2F}"/>
              </a:ext>
            </a:extLst>
          </p:cNvPr>
          <p:cNvGrpSpPr/>
          <p:nvPr/>
        </p:nvGrpSpPr>
        <p:grpSpPr>
          <a:xfrm>
            <a:off x="4831795" y="3285011"/>
            <a:ext cx="233141" cy="186383"/>
            <a:chOff x="9949592" y="1966532"/>
            <a:chExt cx="233141" cy="186383"/>
          </a:xfrm>
        </p:grpSpPr>
        <p:sp>
          <p:nvSpPr>
            <p:cNvPr id="65" name="Freeform: Shape 64">
              <a:extLst>
                <a:ext uri="{FF2B5EF4-FFF2-40B4-BE49-F238E27FC236}">
                  <a16:creationId xmlns:a16="http://schemas.microsoft.com/office/drawing/2014/main" id="{F7C2F991-9C28-4F74-9AA5-A362C2AF3A6C}"/>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142B75C-BD2B-42CD-94BA-35A8F7070E18}"/>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C930310-8C95-41E9-ABE4-3A5A490F7856}"/>
              </a:ext>
            </a:extLst>
          </p:cNvPr>
          <p:cNvGrpSpPr/>
          <p:nvPr/>
        </p:nvGrpSpPr>
        <p:grpSpPr>
          <a:xfrm>
            <a:off x="4916803" y="3290476"/>
            <a:ext cx="300518" cy="141455"/>
            <a:chOff x="10034600" y="1971997"/>
            <a:chExt cx="300518" cy="141455"/>
          </a:xfrm>
        </p:grpSpPr>
        <p:sp>
          <p:nvSpPr>
            <p:cNvPr id="68" name="Freeform: Shape 67">
              <a:extLst>
                <a:ext uri="{FF2B5EF4-FFF2-40B4-BE49-F238E27FC236}">
                  <a16:creationId xmlns:a16="http://schemas.microsoft.com/office/drawing/2014/main" id="{B5185D1D-8F95-475F-A68C-243BA5B60AD3}"/>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87F3D09-EA8B-46CA-B150-526E52C15E25}"/>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0" name="Graphic 1">
            <a:extLst>
              <a:ext uri="{FF2B5EF4-FFF2-40B4-BE49-F238E27FC236}">
                <a16:creationId xmlns:a16="http://schemas.microsoft.com/office/drawing/2014/main" id="{30431931-EF83-407A-AD96-F005D9919712}"/>
              </a:ext>
            </a:extLst>
          </p:cNvPr>
          <p:cNvGrpSpPr/>
          <p:nvPr/>
        </p:nvGrpSpPr>
        <p:grpSpPr>
          <a:xfrm>
            <a:off x="4748706" y="3291617"/>
            <a:ext cx="372072" cy="240488"/>
            <a:chOff x="9983388" y="1916516"/>
            <a:chExt cx="438407" cy="283363"/>
          </a:xfrm>
          <a:solidFill>
            <a:srgbClr val="0078D4"/>
          </a:solidFill>
        </p:grpSpPr>
        <p:sp>
          <p:nvSpPr>
            <p:cNvPr id="71" name="Freeform: Shape 70">
              <a:extLst>
                <a:ext uri="{FF2B5EF4-FFF2-40B4-BE49-F238E27FC236}">
                  <a16:creationId xmlns:a16="http://schemas.microsoft.com/office/drawing/2014/main" id="{65D7B444-3D65-4695-9571-A8FC915F5E23}"/>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52E7928-3452-49BB-8B57-723D2015F019}"/>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76" name="Freeform: Shape 75">
            <a:extLst>
              <a:ext uri="{FF2B5EF4-FFF2-40B4-BE49-F238E27FC236}">
                <a16:creationId xmlns:a16="http://schemas.microsoft.com/office/drawing/2014/main" id="{F952B7AD-F6C5-4F2F-B639-C9324B9E2E6D}"/>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7" name="Saas delivery">
            <a:extLst>
              <a:ext uri="{FF2B5EF4-FFF2-40B4-BE49-F238E27FC236}">
                <a16:creationId xmlns:a16="http://schemas.microsoft.com/office/drawing/2014/main" id="{734378BB-0F29-4828-923F-D2B25F9FD9AB}"/>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836E267-6C7A-4050-A504-27099CF8495A}"/>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74F7DB0D-CBF9-4623-AA57-9D0D4209FD9A}"/>
              </a:ext>
            </a:extLst>
          </p:cNvPr>
          <p:cNvGrpSpPr/>
          <p:nvPr/>
        </p:nvGrpSpPr>
        <p:grpSpPr>
          <a:xfrm>
            <a:off x="4489823" y="2852750"/>
            <a:ext cx="344522" cy="344838"/>
            <a:chOff x="9607620" y="1534271"/>
            <a:chExt cx="344522" cy="344838"/>
          </a:xfrm>
        </p:grpSpPr>
        <p:sp>
          <p:nvSpPr>
            <p:cNvPr id="80" name="Freeform: Shape 79">
              <a:extLst>
                <a:ext uri="{FF2B5EF4-FFF2-40B4-BE49-F238E27FC236}">
                  <a16:creationId xmlns:a16="http://schemas.microsoft.com/office/drawing/2014/main" id="{360D8DB4-B11C-4656-86C5-31E4CE3AFBF7}"/>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D647DF02-D539-403B-A614-B97A42395EAE}"/>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F7E0801-CDC8-4E5D-8B99-4FA0D48E7B08}"/>
              </a:ext>
            </a:extLst>
          </p:cNvPr>
          <p:cNvGrpSpPr/>
          <p:nvPr/>
        </p:nvGrpSpPr>
        <p:grpSpPr>
          <a:xfrm>
            <a:off x="4293185" y="2927571"/>
            <a:ext cx="117786" cy="134365"/>
            <a:chOff x="9410982" y="1609092"/>
            <a:chExt cx="117786" cy="134365"/>
          </a:xfrm>
        </p:grpSpPr>
        <p:sp>
          <p:nvSpPr>
            <p:cNvPr id="83" name="Freeform: Shape 82">
              <a:extLst>
                <a:ext uri="{FF2B5EF4-FFF2-40B4-BE49-F238E27FC236}">
                  <a16:creationId xmlns:a16="http://schemas.microsoft.com/office/drawing/2014/main" id="{0C2551A1-8768-448A-AA87-077549AA3CEC}"/>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213BDBE-F685-4A28-8268-85DE6BC85086}"/>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98" name="Freeform: Shape 97">
            <a:extLst>
              <a:ext uri="{FF2B5EF4-FFF2-40B4-BE49-F238E27FC236}">
                <a16:creationId xmlns:a16="http://schemas.microsoft.com/office/drawing/2014/main" id="{15DB92E1-CEBB-487C-BFFC-1A9366BDA7AB}"/>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5EB9BE06-D4DB-470B-912D-CA6EB4BBBDDA}"/>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7E3E3AE8-DDF1-4517-8716-822B3CC5EAC8}"/>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1" name="Geo-distributed">
            <a:extLst>
              <a:ext uri="{FF2B5EF4-FFF2-40B4-BE49-F238E27FC236}">
                <a16:creationId xmlns:a16="http://schemas.microsoft.com/office/drawing/2014/main" id="{458588A7-9655-4365-983D-4567C9624978}"/>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74C6606-28E8-4C46-A249-60F4E8C273D3}"/>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11A56B2B-AB4E-4994-A5BA-41358D81F793}"/>
              </a:ext>
            </a:extLst>
          </p:cNvPr>
          <p:cNvGrpSpPr/>
          <p:nvPr/>
        </p:nvGrpSpPr>
        <p:grpSpPr>
          <a:xfrm>
            <a:off x="9963315" y="2782447"/>
            <a:ext cx="513940" cy="513952"/>
            <a:chOff x="2245103" y="4442213"/>
            <a:chExt cx="513940" cy="513952"/>
          </a:xfrm>
        </p:grpSpPr>
        <p:sp>
          <p:nvSpPr>
            <p:cNvPr id="104" name="Freeform: Shape 103">
              <a:extLst>
                <a:ext uri="{FF2B5EF4-FFF2-40B4-BE49-F238E27FC236}">
                  <a16:creationId xmlns:a16="http://schemas.microsoft.com/office/drawing/2014/main" id="{F896E563-01E7-483A-89D6-E5E00CC807B0}"/>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2A0BCE-B41F-4194-B91F-48280107D60F}"/>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680016F-0386-4DD4-8895-9854B5EDC87D}"/>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A79030D-06F6-488E-A95A-DE0D49445673}"/>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C75904-50C1-43FE-9B48-416B3E2BE83B}"/>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17" name="Freeform: Shape 116">
            <a:extLst>
              <a:ext uri="{FF2B5EF4-FFF2-40B4-BE49-F238E27FC236}">
                <a16:creationId xmlns:a16="http://schemas.microsoft.com/office/drawing/2014/main" id="{A47E2B9A-2C6D-457F-A633-5B9D5409FFD4}"/>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8" name="App">
            <a:extLst>
              <a:ext uri="{FF2B5EF4-FFF2-40B4-BE49-F238E27FC236}">
                <a16:creationId xmlns:a16="http://schemas.microsoft.com/office/drawing/2014/main" id="{C6F49BF9-E80C-4296-A237-43BC053C731C}"/>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6F88C22E-4096-41C3-A216-95461BDC4DA0}"/>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38C5428F-0744-495C-8D48-A6850CCBA68A}"/>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1BED010-E994-4B3F-8304-EF845A65E4D4}"/>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FE3A615-B511-46E5-A41B-9E659945C43F}"/>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17B8D1E-4A06-4621-93FD-9DD08BED0703}"/>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375CFAF-650C-4DB3-9ED9-472E359C56A9}"/>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811BC336-97C6-43F8-9ACE-2C16E0A01A57}"/>
              </a:ext>
            </a:extLst>
          </p:cNvPr>
          <p:cNvGrpSpPr/>
          <p:nvPr/>
        </p:nvGrpSpPr>
        <p:grpSpPr>
          <a:xfrm>
            <a:off x="1769275" y="2968702"/>
            <a:ext cx="329573" cy="329886"/>
            <a:chOff x="9692826" y="4518404"/>
            <a:chExt cx="414279" cy="414673"/>
          </a:xfrm>
        </p:grpSpPr>
        <p:sp>
          <p:nvSpPr>
            <p:cNvPr id="126" name="Freeform: Shape 125">
              <a:extLst>
                <a:ext uri="{FF2B5EF4-FFF2-40B4-BE49-F238E27FC236}">
                  <a16:creationId xmlns:a16="http://schemas.microsoft.com/office/drawing/2014/main" id="{3F0FE12D-700F-4013-96A2-4BEB3101A612}"/>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1842451-3145-4D81-B54B-2A7066E268DB}"/>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28" name="TextBox 127" descr="16% of employees are engaged worldwide ">
            <a:extLst>
              <a:ext uri="{FF2B5EF4-FFF2-40B4-BE49-F238E27FC236}">
                <a16:creationId xmlns:a16="http://schemas.microsoft.com/office/drawing/2014/main" id="{E6BC917C-DFDF-4F13-9FFE-0C67849F93B4}"/>
              </a:ext>
            </a:extLst>
          </p:cNvPr>
          <p:cNvSpPr txBox="1"/>
          <p:nvPr/>
        </p:nvSpPr>
        <p:spPr>
          <a:xfrm>
            <a:off x="6455089"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Real-time </a:t>
            </a:r>
            <a:b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telemetry</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1" name="TextBox 130" descr="16% of employees are engaged worldwide ">
            <a:extLst>
              <a:ext uri="{FF2B5EF4-FFF2-40B4-BE49-F238E27FC236}">
                <a16:creationId xmlns:a16="http://schemas.microsoft.com/office/drawing/2014/main" id="{4FF3EF4D-9D17-419C-BE31-5DA15E80BDA7}"/>
              </a:ext>
            </a:extLst>
          </p:cNvPr>
          <p:cNvSpPr txBox="1"/>
          <p:nvPr/>
        </p:nvSpPr>
        <p:spPr>
          <a:xfrm>
            <a:off x="3689734"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SaaS </a:t>
            </a:r>
            <a:b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delivery</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2" name="TextBox 131" descr="16% of employees are engaged worldwide ">
            <a:extLst>
              <a:ext uri="{FF2B5EF4-FFF2-40B4-BE49-F238E27FC236}">
                <a16:creationId xmlns:a16="http://schemas.microsoft.com/office/drawing/2014/main" id="{5838E994-4D23-452D-9F02-7B01A0703F29}"/>
              </a:ext>
            </a:extLst>
          </p:cNvPr>
          <p:cNvSpPr txBox="1"/>
          <p:nvPr/>
        </p:nvSpPr>
        <p:spPr>
          <a:xfrm>
            <a:off x="924379"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Modernize business critical</a:t>
            </a:r>
            <a:r>
              <a:rPr kumimoji="0" lang="en-US" sz="1600" b="0" i="0" u="none" strike="noStrike" kern="1200" cap="none" spc="0" normalizeH="0" noProof="0">
                <a:ln>
                  <a:noFill/>
                </a:ln>
                <a:solidFill>
                  <a:srgbClr val="FFFFFF"/>
                </a:solidFill>
                <a:effectLst/>
                <a:uLnTx/>
                <a:uFillTx/>
                <a:latin typeface="Segoe UI"/>
                <a:ea typeface="+mn-ea"/>
                <a:cs typeface="Segoe UI Semibold" panose="020B0702040204020203" pitchFamily="34" charset="0"/>
              </a:rPr>
              <a:t> applications</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4" name="TextBox 133" descr="16% of employees are engaged worldwide ">
            <a:extLst>
              <a:ext uri="{FF2B5EF4-FFF2-40B4-BE49-F238E27FC236}">
                <a16:creationId xmlns:a16="http://schemas.microsoft.com/office/drawing/2014/main" id="{D39EE892-F8F2-40CC-B796-F9F0275888AC}"/>
              </a:ext>
            </a:extLst>
          </p:cNvPr>
          <p:cNvSpPr txBox="1"/>
          <p:nvPr/>
        </p:nvSpPr>
        <p:spPr>
          <a:xfrm>
            <a:off x="9220443"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Geo-distributed applications</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chemeClr val="bg1"/>
                </a:solidFill>
                <a:latin typeface="Segoe UI Light" panose="020B0502040204020203" pitchFamily="34" charset="0"/>
                <a:cs typeface="Segoe UI Light" panose="020B0502040204020203" pitchFamily="34" charset="0"/>
              </a:rPr>
              <a:t>Common cloud native scenarios</a:t>
            </a:r>
          </a:p>
        </p:txBody>
      </p:sp>
    </p:spTree>
    <p:extLst>
      <p:ext uri="{BB962C8B-B14F-4D97-AF65-F5344CB8AC3E}">
        <p14:creationId xmlns:p14="http://schemas.microsoft.com/office/powerpoint/2010/main" val="20663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up)">
                                      <p:cBhvr>
                                        <p:cTn id="7" dur="500"/>
                                        <p:tgtEl>
                                          <p:spTgt spid="1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up)">
                                      <p:cBhvr>
                                        <p:cTn id="10" dur="500"/>
                                        <p:tgtEl>
                                          <p:spTgt spid="11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wipe(up)">
                                      <p:cBhvr>
                                        <p:cTn id="13" dur="500"/>
                                        <p:tgtEl>
                                          <p:spTgt spid="1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wipe(down)">
                                      <p:cBhvr>
                                        <p:cTn id="16" dur="500"/>
                                        <p:tgtEl>
                                          <p:spTgt spid="1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wipe(down)">
                                      <p:cBhvr>
                                        <p:cTn id="19" dur="500"/>
                                        <p:tgtEl>
                                          <p:spTgt spid="12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500"/>
                                        <p:tgtEl>
                                          <p:spTgt spid="12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fade">
                                      <p:cBhvr>
                                        <p:cTn id="26" dur="500"/>
                                        <p:tgtEl>
                                          <p:spTgt spid="1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500"/>
                                        <p:tgtEl>
                                          <p:spTgt spid="124"/>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125"/>
                                        </p:tgtEl>
                                        <p:attrNameLst>
                                          <p:attrName>style.visibility</p:attrName>
                                        </p:attrNameLst>
                                      </p:cBhvr>
                                      <p:to>
                                        <p:strVal val="visible"/>
                                      </p:to>
                                    </p:set>
                                    <p:anim calcmode="lin" valueType="num">
                                      <p:cBhvr>
                                        <p:cTn id="33" dur="500" fill="hold"/>
                                        <p:tgtEl>
                                          <p:spTgt spid="125"/>
                                        </p:tgtEl>
                                        <p:attrNameLst>
                                          <p:attrName>ppt_w</p:attrName>
                                        </p:attrNameLst>
                                      </p:cBhvr>
                                      <p:tavLst>
                                        <p:tav tm="0">
                                          <p:val>
                                            <p:fltVal val="0"/>
                                          </p:val>
                                        </p:tav>
                                        <p:tav tm="100000">
                                          <p:val>
                                            <p:strVal val="#ppt_w"/>
                                          </p:val>
                                        </p:tav>
                                      </p:tavLst>
                                    </p:anim>
                                    <p:anim calcmode="lin" valueType="num">
                                      <p:cBhvr>
                                        <p:cTn id="34" dur="500" fill="hold"/>
                                        <p:tgtEl>
                                          <p:spTgt spid="125"/>
                                        </p:tgtEl>
                                        <p:attrNameLst>
                                          <p:attrName>ppt_h</p:attrName>
                                        </p:attrNameLst>
                                      </p:cBhvr>
                                      <p:tavLst>
                                        <p:tav tm="0">
                                          <p:val>
                                            <p:fltVal val="0"/>
                                          </p:val>
                                        </p:tav>
                                        <p:tav tm="100000">
                                          <p:val>
                                            <p:strVal val="#ppt_h"/>
                                          </p:val>
                                        </p:tav>
                                      </p:tavLst>
                                    </p:anim>
                                    <p:animEffect transition="in" filter="fade">
                                      <p:cBhvr>
                                        <p:cTn id="35" dur="500"/>
                                        <p:tgtEl>
                                          <p:spTgt spid="125"/>
                                        </p:tgtEl>
                                      </p:cBhvr>
                                    </p:animEffect>
                                  </p:childTnLst>
                                </p:cTn>
                              </p:par>
                            </p:childTnLst>
                          </p:cTn>
                        </p:par>
                        <p:par>
                          <p:cTn id="36" fill="hold">
                            <p:stCondLst>
                              <p:cond delay="1500"/>
                            </p:stCondLst>
                            <p:childTnLst>
                              <p:par>
                                <p:cTn id="37" presetID="8" presetClass="emph" presetSubtype="0" fill="hold" nodeType="afterEffect">
                                  <p:stCondLst>
                                    <p:cond delay="0"/>
                                  </p:stCondLst>
                                  <p:childTnLst>
                                    <p:animRot by="21600000">
                                      <p:cBhvr>
                                        <p:cTn id="38" dur="750" fill="hold"/>
                                        <p:tgtEl>
                                          <p:spTgt spid="125"/>
                                        </p:tgtEl>
                                        <p:attrNameLst>
                                          <p:attrName>r</p:attrName>
                                        </p:attrNameLst>
                                      </p:cBhvr>
                                    </p:animRot>
                                  </p:childTnLst>
                                </p:cTn>
                              </p:par>
                              <p:par>
                                <p:cTn id="39" presetID="10" presetClass="entr" presetSubtype="0" fill="hold" grpId="0" nodeType="with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fade">
                                      <p:cBhvr>
                                        <p:cTn id="41" dur="350"/>
                                        <p:tgtEl>
                                          <p:spTgt spid="132"/>
                                        </p:tgtEl>
                                      </p:cBhvr>
                                    </p:animEffec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77"/>
                                        </p:tgtEl>
                                        <p:attrNameLst>
                                          <p:attrName>style.visibility</p:attrName>
                                        </p:attrNameLst>
                                      </p:cBhvr>
                                      <p:to>
                                        <p:strVal val="visible"/>
                                      </p:to>
                                    </p:set>
                                    <p:anim calcmode="lin" valueType="num">
                                      <p:cBhvr>
                                        <p:cTn id="45" dur="500" fill="hold"/>
                                        <p:tgtEl>
                                          <p:spTgt spid="77"/>
                                        </p:tgtEl>
                                        <p:attrNameLst>
                                          <p:attrName>ppt_w</p:attrName>
                                        </p:attrNameLst>
                                      </p:cBhvr>
                                      <p:tavLst>
                                        <p:tav tm="0">
                                          <p:val>
                                            <p:fltVal val="0"/>
                                          </p:val>
                                        </p:tav>
                                        <p:tav tm="100000">
                                          <p:val>
                                            <p:strVal val="#ppt_w"/>
                                          </p:val>
                                        </p:tav>
                                      </p:tavLst>
                                    </p:anim>
                                    <p:anim calcmode="lin" valueType="num">
                                      <p:cBhvr>
                                        <p:cTn id="46" dur="500" fill="hold"/>
                                        <p:tgtEl>
                                          <p:spTgt spid="77"/>
                                        </p:tgtEl>
                                        <p:attrNameLst>
                                          <p:attrName>ppt_h</p:attrName>
                                        </p:attrNameLst>
                                      </p:cBhvr>
                                      <p:tavLst>
                                        <p:tav tm="0">
                                          <p:val>
                                            <p:fltVal val="0"/>
                                          </p:val>
                                        </p:tav>
                                        <p:tav tm="100000">
                                          <p:val>
                                            <p:strVal val="#ppt_h"/>
                                          </p:val>
                                        </p:tav>
                                      </p:tavLst>
                                    </p:anim>
                                    <p:animEffect transition="in" filter="fade">
                                      <p:cBhvr>
                                        <p:cTn id="47" dur="500"/>
                                        <p:tgtEl>
                                          <p:spTgt spid="77"/>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par>
                          <p:cTn id="52" fill="hold">
                            <p:stCondLst>
                              <p:cond delay="3250"/>
                            </p:stCondLst>
                            <p:childTnLst>
                              <p:par>
                                <p:cTn id="53" presetID="53" presetClass="entr" presetSubtype="16" fill="hold" grpId="1" nodeType="after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childTnLst>
                          </p:cTn>
                        </p:par>
                        <p:par>
                          <p:cTn id="58" fill="hold">
                            <p:stCondLst>
                              <p:cond delay="3750"/>
                            </p:stCondLst>
                            <p:childTnLst>
                              <p:par>
                                <p:cTn id="59" presetID="53" presetClass="entr" presetSubtype="16" fill="hold" nodeType="afterEffect">
                                  <p:stCondLst>
                                    <p:cond delay="0"/>
                                  </p:stCondLst>
                                  <p:childTnLst>
                                    <p:set>
                                      <p:cBhvr>
                                        <p:cTn id="60" dur="1" fill="hold">
                                          <p:stCondLst>
                                            <p:cond delay="0"/>
                                          </p:stCondLst>
                                        </p:cTn>
                                        <p:tgtEl>
                                          <p:spTgt spid="79"/>
                                        </p:tgtEl>
                                        <p:attrNameLst>
                                          <p:attrName>style.visibility</p:attrName>
                                        </p:attrNameLst>
                                      </p:cBhvr>
                                      <p:to>
                                        <p:strVal val="visible"/>
                                      </p:to>
                                    </p:set>
                                    <p:anim calcmode="lin" valueType="num">
                                      <p:cBhvr>
                                        <p:cTn id="61" dur="500" fill="hold"/>
                                        <p:tgtEl>
                                          <p:spTgt spid="79"/>
                                        </p:tgtEl>
                                        <p:attrNameLst>
                                          <p:attrName>ppt_w</p:attrName>
                                        </p:attrNameLst>
                                      </p:cBhvr>
                                      <p:tavLst>
                                        <p:tav tm="0">
                                          <p:val>
                                            <p:fltVal val="0"/>
                                          </p:val>
                                        </p:tav>
                                        <p:tav tm="100000">
                                          <p:val>
                                            <p:strVal val="#ppt_w"/>
                                          </p:val>
                                        </p:tav>
                                      </p:tavLst>
                                    </p:anim>
                                    <p:anim calcmode="lin" valueType="num">
                                      <p:cBhvr>
                                        <p:cTn id="62" dur="500" fill="hold"/>
                                        <p:tgtEl>
                                          <p:spTgt spid="79"/>
                                        </p:tgtEl>
                                        <p:attrNameLst>
                                          <p:attrName>ppt_h</p:attrName>
                                        </p:attrNameLst>
                                      </p:cBhvr>
                                      <p:tavLst>
                                        <p:tav tm="0">
                                          <p:val>
                                            <p:fltVal val="0"/>
                                          </p:val>
                                        </p:tav>
                                        <p:tav tm="100000">
                                          <p:val>
                                            <p:strVal val="#ppt_h"/>
                                          </p:val>
                                        </p:tav>
                                      </p:tavLst>
                                    </p:anim>
                                    <p:animEffect transition="in" filter="fade">
                                      <p:cBhvr>
                                        <p:cTn id="63" dur="500"/>
                                        <p:tgtEl>
                                          <p:spTgt spid="79"/>
                                        </p:tgtEl>
                                      </p:cBhvr>
                                    </p:animEffect>
                                  </p:childTnLst>
                                </p:cTn>
                              </p:par>
                              <p:par>
                                <p:cTn id="64" presetID="8" presetClass="emph" presetSubtype="0" fill="hold" grpId="0" nodeType="withEffect">
                                  <p:stCondLst>
                                    <p:cond delay="0"/>
                                  </p:stCondLst>
                                  <p:childTnLst>
                                    <p:animRot by="-21600000">
                                      <p:cBhvr>
                                        <p:cTn id="65" dur="750" fill="hold"/>
                                        <p:tgtEl>
                                          <p:spTgt spid="78"/>
                                        </p:tgtEl>
                                        <p:attrNameLst>
                                          <p:attrName>r</p:attrName>
                                        </p:attrNameLst>
                                      </p:cBhvr>
                                    </p:animRot>
                                  </p:childTnLst>
                                </p:cTn>
                              </p:par>
                              <p:par>
                                <p:cTn id="66" presetID="8" presetClass="emph" presetSubtype="0" fill="hold" nodeType="withEffect">
                                  <p:stCondLst>
                                    <p:cond delay="0"/>
                                  </p:stCondLst>
                                  <p:childTnLst>
                                    <p:animRot by="21600000">
                                      <p:cBhvr>
                                        <p:cTn id="67" dur="750" fill="hold"/>
                                        <p:tgtEl>
                                          <p:spTgt spid="79"/>
                                        </p:tgtEl>
                                        <p:attrNameLst>
                                          <p:attrName>r</p:attrName>
                                        </p:attrNameLst>
                                      </p:cBhvr>
                                    </p:animRot>
                                  </p:childTnLst>
                                </p:cTn>
                              </p:par>
                            </p:childTnLst>
                          </p:cTn>
                        </p:par>
                        <p:par>
                          <p:cTn id="68" fill="hold">
                            <p:stCondLst>
                              <p:cond delay="4500"/>
                            </p:stCondLst>
                            <p:childTnLst>
                              <p:par>
                                <p:cTn id="69" presetID="22" presetClass="entr" presetSubtype="1" fill="hold" grpId="0" nodeType="after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wipe(up)">
                                      <p:cBhvr>
                                        <p:cTn id="71" dur="500"/>
                                        <p:tgtEl>
                                          <p:spTgt spid="56"/>
                                        </p:tgtEl>
                                      </p:cBhvr>
                                    </p:animEffect>
                                  </p:childTnLst>
                                </p:cTn>
                              </p:par>
                              <p:par>
                                <p:cTn id="72" presetID="22" presetClass="entr" presetSubtype="8" fill="hold"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500"/>
                                        <p:tgtEl>
                                          <p:spTgt spid="67"/>
                                        </p:tgtEl>
                                      </p:cBhvr>
                                    </p:animEffect>
                                  </p:childTnLst>
                                </p:cTn>
                              </p:par>
                              <p:par>
                                <p:cTn id="75" presetID="22" presetClass="entr" presetSubtype="2"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right)">
                                      <p:cBhvr>
                                        <p:cTn id="77" dur="500"/>
                                        <p:tgtEl>
                                          <p:spTgt spid="57"/>
                                        </p:tgtEl>
                                      </p:cBhvr>
                                    </p:animEffect>
                                  </p:childTnLst>
                                </p:cTn>
                              </p:par>
                              <p:par>
                                <p:cTn id="78" presetID="22" presetClass="entr" presetSubtype="1" fill="hold"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wipe(up)">
                                      <p:cBhvr>
                                        <p:cTn id="80" dur="500"/>
                                        <p:tgtEl>
                                          <p:spTgt spid="64"/>
                                        </p:tgtEl>
                                      </p:cBhvr>
                                    </p:animEffect>
                                  </p:childTnLst>
                                </p:cTn>
                              </p:par>
                              <p:par>
                                <p:cTn id="81" presetID="22" presetClass="entr" presetSubtype="2"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right)">
                                      <p:cBhvr>
                                        <p:cTn id="83" dur="500"/>
                                        <p:tgtEl>
                                          <p:spTgt spid="61"/>
                                        </p:tgtEl>
                                      </p:cBhvr>
                                    </p:animEffect>
                                  </p:childTnLst>
                                </p:cTn>
                              </p:par>
                              <p:par>
                                <p:cTn id="84" presetID="22" presetClass="entr" presetSubtype="1"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ipe(up)">
                                      <p:cBhvr>
                                        <p:cTn id="86" dur="500"/>
                                        <p:tgtEl>
                                          <p:spTgt spid="52"/>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up)">
                                      <p:cBhvr>
                                        <p:cTn id="89" dur="500"/>
                                        <p:tgtEl>
                                          <p:spTgt spid="60"/>
                                        </p:tgtEl>
                                      </p:cBhvr>
                                    </p:animEffect>
                                  </p:childTnLst>
                                </p:cTn>
                              </p:par>
                            </p:childTnLst>
                          </p:cTn>
                        </p:par>
                        <p:par>
                          <p:cTn id="90" fill="hold">
                            <p:stCondLst>
                              <p:cond delay="5000"/>
                            </p:stCondLst>
                            <p:childTnLst>
                              <p:par>
                                <p:cTn id="91" presetID="22" presetClass="entr" presetSubtype="2"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wipe(right)">
                                      <p:cBhvr>
                                        <p:cTn id="93" dur="500"/>
                                        <p:tgtEl>
                                          <p:spTgt spid="55"/>
                                        </p:tgtEl>
                                      </p:cBhvr>
                                    </p:animEffect>
                                  </p:childTnLst>
                                </p:cTn>
                              </p:par>
                              <p:par>
                                <p:cTn id="94" presetID="22" presetClass="entr" presetSubtype="1"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wipe(up)">
                                      <p:cBhvr>
                                        <p:cTn id="96" dur="500"/>
                                        <p:tgtEl>
                                          <p:spTgt spid="70"/>
                                        </p:tgtEl>
                                      </p:cBhvr>
                                    </p:animEffect>
                                  </p:childTnLst>
                                </p:cTn>
                              </p:par>
                            </p:childTnLst>
                          </p:cTn>
                        </p:par>
                        <p:par>
                          <p:cTn id="97" fill="hold">
                            <p:stCondLst>
                              <p:cond delay="5500"/>
                            </p:stCondLst>
                            <p:childTnLst>
                              <p:par>
                                <p:cTn id="98" presetID="10" presetClass="entr" presetSubtype="0" fill="hold" grpId="0" nodeType="after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fade">
                                      <p:cBhvr>
                                        <p:cTn id="103" dur="350"/>
                                        <p:tgtEl>
                                          <p:spTgt spid="131"/>
                                        </p:tgtEl>
                                      </p:cBhvr>
                                    </p:animEffect>
                                  </p:childTnLst>
                                </p:cTn>
                              </p:par>
                            </p:childTnLst>
                          </p:cTn>
                        </p:par>
                        <p:par>
                          <p:cTn id="104" fill="hold">
                            <p:stCondLst>
                              <p:cond delay="600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350"/>
                                        <p:tgtEl>
                                          <p:spTgt spid="48"/>
                                        </p:tgtEl>
                                      </p:cBhvr>
                                    </p:animEffect>
                                  </p:childTnLst>
                                </p:cTn>
                              </p:par>
                            </p:childTnLst>
                          </p:cTn>
                        </p:par>
                        <p:par>
                          <p:cTn id="108" fill="hold">
                            <p:stCondLst>
                              <p:cond delay="6350"/>
                            </p:stCondLst>
                            <p:childTnLst>
                              <p:par>
                                <p:cTn id="109" presetID="22" presetClass="entr" presetSubtype="1"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up)">
                                      <p:cBhvr>
                                        <p:cTn id="111" dur="350"/>
                                        <p:tgtEl>
                                          <p:spTgt spid="22"/>
                                        </p:tgtEl>
                                      </p:cBhvr>
                                    </p:animEffect>
                                  </p:childTnLst>
                                </p:cTn>
                              </p:par>
                            </p:childTnLst>
                          </p:cTn>
                        </p:par>
                        <p:par>
                          <p:cTn id="112" fill="hold">
                            <p:stCondLst>
                              <p:cond delay="6700"/>
                            </p:stCondLst>
                            <p:childTnLst>
                              <p:par>
                                <p:cTn id="113" presetID="53" presetClass="entr" presetSubtype="16" fill="hold" grpId="0" nodeType="after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350" fill="hold"/>
                                        <p:tgtEl>
                                          <p:spTgt spid="43"/>
                                        </p:tgtEl>
                                        <p:attrNameLst>
                                          <p:attrName>ppt_w</p:attrName>
                                        </p:attrNameLst>
                                      </p:cBhvr>
                                      <p:tavLst>
                                        <p:tav tm="0">
                                          <p:val>
                                            <p:fltVal val="0"/>
                                          </p:val>
                                        </p:tav>
                                        <p:tav tm="100000">
                                          <p:val>
                                            <p:strVal val="#ppt_w"/>
                                          </p:val>
                                        </p:tav>
                                      </p:tavLst>
                                    </p:anim>
                                    <p:anim calcmode="lin" valueType="num">
                                      <p:cBhvr>
                                        <p:cTn id="116" dur="350" fill="hold"/>
                                        <p:tgtEl>
                                          <p:spTgt spid="43"/>
                                        </p:tgtEl>
                                        <p:attrNameLst>
                                          <p:attrName>ppt_h</p:attrName>
                                        </p:attrNameLst>
                                      </p:cBhvr>
                                      <p:tavLst>
                                        <p:tav tm="0">
                                          <p:val>
                                            <p:fltVal val="0"/>
                                          </p:val>
                                        </p:tav>
                                        <p:tav tm="100000">
                                          <p:val>
                                            <p:strVal val="#ppt_h"/>
                                          </p:val>
                                        </p:tav>
                                      </p:tavLst>
                                    </p:anim>
                                    <p:animEffect transition="in" filter="fade">
                                      <p:cBhvr>
                                        <p:cTn id="117" dur="350"/>
                                        <p:tgtEl>
                                          <p:spTgt spid="43"/>
                                        </p:tgtEl>
                                      </p:cBhvr>
                                    </p:animEffect>
                                  </p:childTnLst>
                                </p:cTn>
                              </p:par>
                            </p:childTnLst>
                          </p:cTn>
                        </p:par>
                        <p:par>
                          <p:cTn id="118" fill="hold">
                            <p:stCondLst>
                              <p:cond delay="7050"/>
                            </p:stCondLst>
                            <p:childTnLst>
                              <p:par>
                                <p:cTn id="119" presetID="22" presetClass="entr" presetSubtype="4"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down)">
                                      <p:cBhvr>
                                        <p:cTn id="121" dur="350"/>
                                        <p:tgtEl>
                                          <p:spTgt spid="2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ipe(down)">
                                      <p:cBhvr>
                                        <p:cTn id="124" dur="350"/>
                                        <p:tgtEl>
                                          <p:spTgt spid="25"/>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left)">
                                      <p:cBhvr>
                                        <p:cTn id="127" dur="350"/>
                                        <p:tgtEl>
                                          <p:spTgt spid="40"/>
                                        </p:tgtEl>
                                      </p:cBhvr>
                                    </p:animEffect>
                                  </p:childTnLst>
                                </p:cTn>
                              </p:par>
                            </p:childTnLst>
                          </p:cTn>
                        </p:par>
                        <p:par>
                          <p:cTn id="128" fill="hold">
                            <p:stCondLst>
                              <p:cond delay="7400"/>
                            </p:stCondLst>
                            <p:childTnLst>
                              <p:par>
                                <p:cTn id="129" presetID="53" presetClass="entr" presetSubtype="16"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 calcmode="lin" valueType="num">
                                      <p:cBhvr>
                                        <p:cTn id="131" dur="350" fill="hold"/>
                                        <p:tgtEl>
                                          <p:spTgt spid="44"/>
                                        </p:tgtEl>
                                        <p:attrNameLst>
                                          <p:attrName>ppt_w</p:attrName>
                                        </p:attrNameLst>
                                      </p:cBhvr>
                                      <p:tavLst>
                                        <p:tav tm="0">
                                          <p:val>
                                            <p:fltVal val="0"/>
                                          </p:val>
                                        </p:tav>
                                        <p:tav tm="100000">
                                          <p:val>
                                            <p:strVal val="#ppt_w"/>
                                          </p:val>
                                        </p:tav>
                                      </p:tavLst>
                                    </p:anim>
                                    <p:anim calcmode="lin" valueType="num">
                                      <p:cBhvr>
                                        <p:cTn id="132" dur="350" fill="hold"/>
                                        <p:tgtEl>
                                          <p:spTgt spid="44"/>
                                        </p:tgtEl>
                                        <p:attrNameLst>
                                          <p:attrName>ppt_h</p:attrName>
                                        </p:attrNameLst>
                                      </p:cBhvr>
                                      <p:tavLst>
                                        <p:tav tm="0">
                                          <p:val>
                                            <p:fltVal val="0"/>
                                          </p:val>
                                        </p:tav>
                                        <p:tav tm="100000">
                                          <p:val>
                                            <p:strVal val="#ppt_h"/>
                                          </p:val>
                                        </p:tav>
                                      </p:tavLst>
                                    </p:anim>
                                    <p:animEffect transition="in" filter="fade">
                                      <p:cBhvr>
                                        <p:cTn id="133" dur="350"/>
                                        <p:tgtEl>
                                          <p:spTgt spid="44"/>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 calcmode="lin" valueType="num">
                                      <p:cBhvr>
                                        <p:cTn id="136" dur="350" fill="hold"/>
                                        <p:tgtEl>
                                          <p:spTgt spid="47"/>
                                        </p:tgtEl>
                                        <p:attrNameLst>
                                          <p:attrName>ppt_w</p:attrName>
                                        </p:attrNameLst>
                                      </p:cBhvr>
                                      <p:tavLst>
                                        <p:tav tm="0">
                                          <p:val>
                                            <p:fltVal val="0"/>
                                          </p:val>
                                        </p:tav>
                                        <p:tav tm="100000">
                                          <p:val>
                                            <p:strVal val="#ppt_w"/>
                                          </p:val>
                                        </p:tav>
                                      </p:tavLst>
                                    </p:anim>
                                    <p:anim calcmode="lin" valueType="num">
                                      <p:cBhvr>
                                        <p:cTn id="137" dur="350" fill="hold"/>
                                        <p:tgtEl>
                                          <p:spTgt spid="47"/>
                                        </p:tgtEl>
                                        <p:attrNameLst>
                                          <p:attrName>ppt_h</p:attrName>
                                        </p:attrNameLst>
                                      </p:cBhvr>
                                      <p:tavLst>
                                        <p:tav tm="0">
                                          <p:val>
                                            <p:fltVal val="0"/>
                                          </p:val>
                                        </p:tav>
                                        <p:tav tm="100000">
                                          <p:val>
                                            <p:strVal val="#ppt_h"/>
                                          </p:val>
                                        </p:tav>
                                      </p:tavLst>
                                    </p:anim>
                                    <p:animEffect transition="in" filter="fade">
                                      <p:cBhvr>
                                        <p:cTn id="138" dur="350"/>
                                        <p:tgtEl>
                                          <p:spTgt spid="47"/>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left)">
                                      <p:cBhvr>
                                        <p:cTn id="141" dur="350"/>
                                        <p:tgtEl>
                                          <p:spTgt spid="24"/>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wipe(down)">
                                      <p:cBhvr>
                                        <p:cTn id="144" dur="350"/>
                                        <p:tgtEl>
                                          <p:spTgt spid="27"/>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6"/>
                                        </p:tgtEl>
                                        <p:attrNameLst>
                                          <p:attrName>style.visibility</p:attrName>
                                        </p:attrNameLst>
                                      </p:cBhvr>
                                      <p:to>
                                        <p:strVal val="visible"/>
                                      </p:to>
                                    </p:set>
                                    <p:anim calcmode="lin" valueType="num">
                                      <p:cBhvr>
                                        <p:cTn id="147" dur="350" fill="hold"/>
                                        <p:tgtEl>
                                          <p:spTgt spid="46"/>
                                        </p:tgtEl>
                                        <p:attrNameLst>
                                          <p:attrName>ppt_w</p:attrName>
                                        </p:attrNameLst>
                                      </p:cBhvr>
                                      <p:tavLst>
                                        <p:tav tm="0">
                                          <p:val>
                                            <p:fltVal val="0"/>
                                          </p:val>
                                        </p:tav>
                                        <p:tav tm="100000">
                                          <p:val>
                                            <p:strVal val="#ppt_w"/>
                                          </p:val>
                                        </p:tav>
                                      </p:tavLst>
                                    </p:anim>
                                    <p:anim calcmode="lin" valueType="num">
                                      <p:cBhvr>
                                        <p:cTn id="148" dur="350" fill="hold"/>
                                        <p:tgtEl>
                                          <p:spTgt spid="46"/>
                                        </p:tgtEl>
                                        <p:attrNameLst>
                                          <p:attrName>ppt_h</p:attrName>
                                        </p:attrNameLst>
                                      </p:cBhvr>
                                      <p:tavLst>
                                        <p:tav tm="0">
                                          <p:val>
                                            <p:fltVal val="0"/>
                                          </p:val>
                                        </p:tav>
                                        <p:tav tm="100000">
                                          <p:val>
                                            <p:strVal val="#ppt_h"/>
                                          </p:val>
                                        </p:tav>
                                      </p:tavLst>
                                    </p:anim>
                                    <p:animEffect transition="in" filter="fade">
                                      <p:cBhvr>
                                        <p:cTn id="149" dur="350"/>
                                        <p:tgtEl>
                                          <p:spTgt spid="4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 calcmode="lin" valueType="num">
                                      <p:cBhvr>
                                        <p:cTn id="152" dur="350" fill="hold"/>
                                        <p:tgtEl>
                                          <p:spTgt spid="41"/>
                                        </p:tgtEl>
                                        <p:attrNameLst>
                                          <p:attrName>ppt_w</p:attrName>
                                        </p:attrNameLst>
                                      </p:cBhvr>
                                      <p:tavLst>
                                        <p:tav tm="0">
                                          <p:val>
                                            <p:fltVal val="0"/>
                                          </p:val>
                                        </p:tav>
                                        <p:tav tm="100000">
                                          <p:val>
                                            <p:strVal val="#ppt_w"/>
                                          </p:val>
                                        </p:tav>
                                      </p:tavLst>
                                    </p:anim>
                                    <p:anim calcmode="lin" valueType="num">
                                      <p:cBhvr>
                                        <p:cTn id="153" dur="350" fill="hold"/>
                                        <p:tgtEl>
                                          <p:spTgt spid="41"/>
                                        </p:tgtEl>
                                        <p:attrNameLst>
                                          <p:attrName>ppt_h</p:attrName>
                                        </p:attrNameLst>
                                      </p:cBhvr>
                                      <p:tavLst>
                                        <p:tav tm="0">
                                          <p:val>
                                            <p:fltVal val="0"/>
                                          </p:val>
                                        </p:tav>
                                        <p:tav tm="100000">
                                          <p:val>
                                            <p:strVal val="#ppt_h"/>
                                          </p:val>
                                        </p:tav>
                                      </p:tavLst>
                                    </p:anim>
                                    <p:animEffect transition="in" filter="fade">
                                      <p:cBhvr>
                                        <p:cTn id="154" dur="350"/>
                                        <p:tgtEl>
                                          <p:spTgt spid="41"/>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wipe(down)">
                                      <p:cBhvr>
                                        <p:cTn id="157" dur="350"/>
                                        <p:tgtEl>
                                          <p:spTgt spid="34"/>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Effect transition="in" filter="wipe(up)">
                                      <p:cBhvr>
                                        <p:cTn id="160" dur="350"/>
                                        <p:tgtEl>
                                          <p:spTgt spid="29"/>
                                        </p:tgtEl>
                                      </p:cBhvr>
                                    </p:animEffect>
                                  </p:childTnLst>
                                </p:cTn>
                              </p:par>
                            </p:childTnLst>
                          </p:cTn>
                        </p:par>
                        <p:par>
                          <p:cTn id="161" fill="hold">
                            <p:stCondLst>
                              <p:cond delay="7750"/>
                            </p:stCondLst>
                            <p:childTnLst>
                              <p:par>
                                <p:cTn id="162" presetID="10" presetClass="entr" presetSubtype="0" fill="hold" grpId="0" nodeType="afterEffect">
                                  <p:stCondLst>
                                    <p:cond delay="0"/>
                                  </p:stCondLst>
                                  <p:childTnLst>
                                    <p:set>
                                      <p:cBhvr>
                                        <p:cTn id="163" dur="1" fill="hold">
                                          <p:stCondLst>
                                            <p:cond delay="0"/>
                                          </p:stCondLst>
                                        </p:cTn>
                                        <p:tgtEl>
                                          <p:spTgt spid="42"/>
                                        </p:tgtEl>
                                        <p:attrNameLst>
                                          <p:attrName>style.visibility</p:attrName>
                                        </p:attrNameLst>
                                      </p:cBhvr>
                                      <p:to>
                                        <p:strVal val="visible"/>
                                      </p:to>
                                    </p:set>
                                    <p:animEffect transition="in" filter="fade">
                                      <p:cBhvr>
                                        <p:cTn id="164" dur="350"/>
                                        <p:tgtEl>
                                          <p:spTgt spid="4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28"/>
                                        </p:tgtEl>
                                        <p:attrNameLst>
                                          <p:attrName>style.visibility</p:attrName>
                                        </p:attrNameLst>
                                      </p:cBhvr>
                                      <p:to>
                                        <p:strVal val="visible"/>
                                      </p:to>
                                    </p:set>
                                    <p:animEffect transition="in" filter="fade">
                                      <p:cBhvr>
                                        <p:cTn id="167" dur="350"/>
                                        <p:tgtEl>
                                          <p:spTgt spid="128"/>
                                        </p:tgtEl>
                                      </p:cBhvr>
                                    </p:animEffect>
                                  </p:childTnLst>
                                </p:cTn>
                              </p:par>
                            </p:childTnLst>
                          </p:cTn>
                        </p:par>
                        <p:par>
                          <p:cTn id="168" fill="hold">
                            <p:stCondLst>
                              <p:cond delay="8100"/>
                            </p:stCondLst>
                            <p:childTnLst>
                              <p:par>
                                <p:cTn id="169" presetID="53" presetClass="entr" presetSubtype="16" fill="hold" grpId="0" nodeType="afterEffect">
                                  <p:stCondLst>
                                    <p:cond delay="0"/>
                                  </p:stCondLst>
                                  <p:childTnLst>
                                    <p:set>
                                      <p:cBhvr>
                                        <p:cTn id="170" dur="1" fill="hold">
                                          <p:stCondLst>
                                            <p:cond delay="0"/>
                                          </p:stCondLst>
                                        </p:cTn>
                                        <p:tgtEl>
                                          <p:spTgt spid="101"/>
                                        </p:tgtEl>
                                        <p:attrNameLst>
                                          <p:attrName>style.visibility</p:attrName>
                                        </p:attrNameLst>
                                      </p:cBhvr>
                                      <p:to>
                                        <p:strVal val="visible"/>
                                      </p:to>
                                    </p:set>
                                    <p:anim calcmode="lin" valueType="num">
                                      <p:cBhvr>
                                        <p:cTn id="171" dur="500" fill="hold"/>
                                        <p:tgtEl>
                                          <p:spTgt spid="101"/>
                                        </p:tgtEl>
                                        <p:attrNameLst>
                                          <p:attrName>ppt_w</p:attrName>
                                        </p:attrNameLst>
                                      </p:cBhvr>
                                      <p:tavLst>
                                        <p:tav tm="0">
                                          <p:val>
                                            <p:fltVal val="0"/>
                                          </p:val>
                                        </p:tav>
                                        <p:tav tm="100000">
                                          <p:val>
                                            <p:strVal val="#ppt_w"/>
                                          </p:val>
                                        </p:tav>
                                      </p:tavLst>
                                    </p:anim>
                                    <p:anim calcmode="lin" valueType="num">
                                      <p:cBhvr>
                                        <p:cTn id="172" dur="500" fill="hold"/>
                                        <p:tgtEl>
                                          <p:spTgt spid="101"/>
                                        </p:tgtEl>
                                        <p:attrNameLst>
                                          <p:attrName>ppt_h</p:attrName>
                                        </p:attrNameLst>
                                      </p:cBhvr>
                                      <p:tavLst>
                                        <p:tav tm="0">
                                          <p:val>
                                            <p:fltVal val="0"/>
                                          </p:val>
                                        </p:tav>
                                        <p:tav tm="100000">
                                          <p:val>
                                            <p:strVal val="#ppt_h"/>
                                          </p:val>
                                        </p:tav>
                                      </p:tavLst>
                                    </p:anim>
                                    <p:animEffect transition="in" filter="fade">
                                      <p:cBhvr>
                                        <p:cTn id="173" dur="500"/>
                                        <p:tgtEl>
                                          <p:spTgt spid="101"/>
                                        </p:tgtEl>
                                      </p:cBhvr>
                                    </p:animEffect>
                                  </p:childTnLst>
                                </p:cTn>
                              </p:par>
                            </p:childTnLst>
                          </p:cTn>
                        </p:par>
                        <p:par>
                          <p:cTn id="174" fill="hold">
                            <p:stCondLst>
                              <p:cond delay="8600"/>
                            </p:stCondLst>
                            <p:childTnLst>
                              <p:par>
                                <p:cTn id="175" presetID="10" presetClass="entr" presetSubtype="0" fill="hold" grpId="0" nodeType="afterEffect">
                                  <p:stCondLst>
                                    <p:cond delay="0"/>
                                  </p:stCondLst>
                                  <p:childTnLst>
                                    <p:set>
                                      <p:cBhvr>
                                        <p:cTn id="176" dur="1" fill="hold">
                                          <p:stCondLst>
                                            <p:cond delay="0"/>
                                          </p:stCondLst>
                                        </p:cTn>
                                        <p:tgtEl>
                                          <p:spTgt spid="102"/>
                                        </p:tgtEl>
                                        <p:attrNameLst>
                                          <p:attrName>style.visibility</p:attrName>
                                        </p:attrNameLst>
                                      </p:cBhvr>
                                      <p:to>
                                        <p:strVal val="visible"/>
                                      </p:to>
                                    </p:set>
                                    <p:animEffect transition="in" filter="fade">
                                      <p:cBhvr>
                                        <p:cTn id="177" dur="500"/>
                                        <p:tgtEl>
                                          <p:spTgt spid="102"/>
                                        </p:tgtEl>
                                      </p:cBhvr>
                                    </p:animEffect>
                                  </p:childTnLst>
                                </p:cTn>
                              </p:par>
                            </p:childTnLst>
                          </p:cTn>
                        </p:par>
                        <p:par>
                          <p:cTn id="178" fill="hold">
                            <p:stCondLst>
                              <p:cond delay="9100"/>
                            </p:stCondLst>
                            <p:childTnLst>
                              <p:par>
                                <p:cTn id="179" presetID="14" presetClass="entr" presetSubtype="10" fill="hold" nodeType="after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randombar(horizontal)">
                                      <p:cBhvr>
                                        <p:cTn id="181" dur="500"/>
                                        <p:tgtEl>
                                          <p:spTgt spid="103"/>
                                        </p:tgtEl>
                                      </p:cBhvr>
                                    </p:animEffect>
                                  </p:childTnLst>
                                </p:cTn>
                              </p:par>
                            </p:childTnLst>
                          </p:cTn>
                        </p:par>
                        <p:par>
                          <p:cTn id="182" fill="hold">
                            <p:stCondLst>
                              <p:cond delay="9600"/>
                            </p:stCondLst>
                            <p:childTnLst>
                              <p:par>
                                <p:cTn id="183" presetID="22" presetClass="entr" presetSubtype="1" fill="hold" grpId="0" nodeType="afterEffect">
                                  <p:stCondLst>
                                    <p:cond delay="0"/>
                                  </p:stCondLst>
                                  <p:childTnLst>
                                    <p:set>
                                      <p:cBhvr>
                                        <p:cTn id="184" dur="1" fill="hold">
                                          <p:stCondLst>
                                            <p:cond delay="0"/>
                                          </p:stCondLst>
                                        </p:cTn>
                                        <p:tgtEl>
                                          <p:spTgt spid="98"/>
                                        </p:tgtEl>
                                        <p:attrNameLst>
                                          <p:attrName>style.visibility</p:attrName>
                                        </p:attrNameLst>
                                      </p:cBhvr>
                                      <p:to>
                                        <p:strVal val="visible"/>
                                      </p:to>
                                    </p:set>
                                    <p:animEffect transition="in" filter="wipe(up)">
                                      <p:cBhvr>
                                        <p:cTn id="185" dur="500"/>
                                        <p:tgtEl>
                                          <p:spTgt spid="98"/>
                                        </p:tgtEl>
                                      </p:cBhvr>
                                    </p:animEffect>
                                  </p:childTnLst>
                                </p:cTn>
                              </p:par>
                              <p:par>
                                <p:cTn id="186" presetID="22" presetClass="entr" presetSubtype="1" fill="hold" grpId="0" nodeType="withEffect">
                                  <p:stCondLst>
                                    <p:cond delay="0"/>
                                  </p:stCondLst>
                                  <p:childTnLst>
                                    <p:set>
                                      <p:cBhvr>
                                        <p:cTn id="187" dur="1" fill="hold">
                                          <p:stCondLst>
                                            <p:cond delay="0"/>
                                          </p:stCondLst>
                                        </p:cTn>
                                        <p:tgtEl>
                                          <p:spTgt spid="100"/>
                                        </p:tgtEl>
                                        <p:attrNameLst>
                                          <p:attrName>style.visibility</p:attrName>
                                        </p:attrNameLst>
                                      </p:cBhvr>
                                      <p:to>
                                        <p:strVal val="visible"/>
                                      </p:to>
                                    </p:set>
                                    <p:animEffect transition="in" filter="wipe(up)">
                                      <p:cBhvr>
                                        <p:cTn id="188" dur="500"/>
                                        <p:tgtEl>
                                          <p:spTgt spid="100"/>
                                        </p:tgtEl>
                                      </p:cBhvr>
                                    </p:animEffect>
                                  </p:childTnLst>
                                </p:cTn>
                              </p:par>
                              <p:par>
                                <p:cTn id="189" presetID="22" presetClass="entr" presetSubtype="1" fill="hold" grpId="0" nodeType="withEffect">
                                  <p:stCondLst>
                                    <p:cond delay="0"/>
                                  </p:stCondLst>
                                  <p:childTnLst>
                                    <p:set>
                                      <p:cBhvr>
                                        <p:cTn id="190" dur="1" fill="hold">
                                          <p:stCondLst>
                                            <p:cond delay="0"/>
                                          </p:stCondLst>
                                        </p:cTn>
                                        <p:tgtEl>
                                          <p:spTgt spid="99"/>
                                        </p:tgtEl>
                                        <p:attrNameLst>
                                          <p:attrName>style.visibility</p:attrName>
                                        </p:attrNameLst>
                                      </p:cBhvr>
                                      <p:to>
                                        <p:strVal val="visible"/>
                                      </p:to>
                                    </p:set>
                                    <p:animEffect transition="in" filter="wipe(up)">
                                      <p:cBhvr>
                                        <p:cTn id="191" dur="500"/>
                                        <p:tgtEl>
                                          <p:spTgt spid="9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4"/>
                                        </p:tgtEl>
                                        <p:attrNameLst>
                                          <p:attrName>style.visibility</p:attrName>
                                        </p:attrNameLst>
                                      </p:cBhvr>
                                      <p:to>
                                        <p:strVal val="visible"/>
                                      </p:to>
                                    </p:set>
                                    <p:animEffect transition="in" filter="fade">
                                      <p:cBhvr>
                                        <p:cTn id="194" dur="3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9" grpId="0" animBg="1"/>
      <p:bldP spid="34" grpId="0" animBg="1"/>
      <p:bldP spid="40" grpId="0" animBg="1"/>
      <p:bldP spid="41" grpId="0" animBg="1"/>
      <p:bldP spid="42" grpId="0" animBg="1"/>
      <p:bldP spid="43" grpId="0" animBg="1"/>
      <p:bldP spid="44" grpId="0" animBg="1"/>
      <p:bldP spid="46" grpId="0" animBg="1"/>
      <p:bldP spid="47" grpId="0" animBg="1"/>
      <p:bldP spid="55" grpId="0" animBg="1"/>
      <p:bldP spid="56" grpId="0" animBg="1"/>
      <p:bldP spid="60" grpId="0" animBg="1"/>
      <p:bldP spid="76" grpId="0" animBg="1"/>
      <p:bldP spid="77" grpId="0" animBg="1"/>
      <p:bldP spid="78" grpId="0" animBg="1"/>
      <p:bldP spid="78" grpId="1" animBg="1"/>
      <p:bldP spid="98" grpId="0" animBg="1"/>
      <p:bldP spid="99" grpId="0" animBg="1"/>
      <p:bldP spid="100" grpId="0" animBg="1"/>
      <p:bldP spid="101" grpId="0" animBg="1"/>
      <p:bldP spid="102" grpId="0" animBg="1"/>
      <p:bldP spid="117" grpId="0" animBg="1"/>
      <p:bldP spid="118" grpId="0" animBg="1"/>
      <p:bldP spid="119" grpId="0" animBg="1"/>
      <p:bldP spid="120" grpId="0" animBg="1"/>
      <p:bldP spid="121" grpId="0" animBg="1"/>
      <p:bldP spid="122" grpId="0" animBg="1"/>
      <p:bldP spid="123" grpId="0" animBg="1"/>
      <p:bldP spid="124" grpId="0" animBg="1"/>
      <p:bldP spid="128" grpId="0"/>
      <p:bldP spid="131" grpId="0"/>
      <p:bldP spid="132" grpId="0"/>
      <p:bldP spid="13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Handle spikes in</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demand with ease</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ECF6216-6920-4B5B-8F85-742BEA867E55}"/>
              </a:ext>
            </a:extLst>
          </p:cNvPr>
          <p:cNvSpPr/>
          <p:nvPr/>
        </p:nvSpPr>
        <p:spPr>
          <a:xfrm>
            <a:off x="455995" y="1585867"/>
            <a:ext cx="35106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Offer customers fast and reliable service quality during seasonal and other high-traffic demand periods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Instant, elastic scaling handles traffic and sales bursts without managing infrastructures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Low-latency data access from anywhere in the world for fast, robust user experiences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 availability across multiple data centers</a:t>
            </a:r>
          </a:p>
        </p:txBody>
      </p:sp>
      <p:pic>
        <p:nvPicPr>
          <p:cNvPr id="95" name="Picture 94">
            <a:extLst>
              <a:ext uri="{FF2B5EF4-FFF2-40B4-BE49-F238E27FC236}">
                <a16:creationId xmlns:a16="http://schemas.microsoft.com/office/drawing/2014/main" id="{CB2ABBC7-FFA8-4884-AE45-0A28B36269F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36181" y="6377766"/>
            <a:ext cx="978963" cy="320389"/>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https://vignette.wikia.nocookie.net/logopedia/images/3/3c/Jet_logo.svg/revision/latest/scale-to-width-down/640?cb=20151210230924">
            <a:extLst>
              <a:ext uri="{FF2B5EF4-FFF2-40B4-BE49-F238E27FC236}">
                <a16:creationId xmlns:a16="http://schemas.microsoft.com/office/drawing/2014/main" id="{C1B6769C-AB2A-4D05-9DC3-02DC5FAD952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31990" y="6412494"/>
            <a:ext cx="612964" cy="2509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almart logo png">
            <a:extLst>
              <a:ext uri="{FF2B5EF4-FFF2-40B4-BE49-F238E27FC236}">
                <a16:creationId xmlns:a16="http://schemas.microsoft.com/office/drawing/2014/main" id="{A6F70C8A-1488-4DA9-921D-FCE9AC6D7272}"/>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16601" y="6351921"/>
            <a:ext cx="1413933" cy="372078"/>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CF696F0D-79B6-4B53-B810-B2DC5AA1AAD3}"/>
              </a:ext>
            </a:extLst>
          </p:cNvPr>
          <p:cNvGrpSpPr/>
          <p:nvPr/>
        </p:nvGrpSpPr>
        <p:grpSpPr>
          <a:xfrm>
            <a:off x="4850050" y="931052"/>
            <a:ext cx="6354099" cy="3519872"/>
            <a:chOff x="4850050" y="931052"/>
            <a:chExt cx="6354099" cy="3519872"/>
          </a:xfrm>
        </p:grpSpPr>
        <p:grpSp>
          <p:nvGrpSpPr>
            <p:cNvPr id="4" name="Group 3">
              <a:extLst>
                <a:ext uri="{FF2B5EF4-FFF2-40B4-BE49-F238E27FC236}">
                  <a16:creationId xmlns:a16="http://schemas.microsoft.com/office/drawing/2014/main" id="{C14D316A-EA6E-4420-BBE6-FCF33EA79291}"/>
                </a:ext>
              </a:extLst>
            </p:cNvPr>
            <p:cNvGrpSpPr/>
            <p:nvPr/>
          </p:nvGrpSpPr>
          <p:grpSpPr>
            <a:xfrm>
              <a:off x="9282623" y="3513385"/>
              <a:ext cx="605367" cy="933306"/>
              <a:chOff x="10292810" y="1765019"/>
              <a:chExt cx="605367" cy="933306"/>
            </a:xfrm>
          </p:grpSpPr>
          <p:sp>
            <p:nvSpPr>
              <p:cNvPr id="103" name="Title 1">
                <a:extLst>
                  <a:ext uri="{FF2B5EF4-FFF2-40B4-BE49-F238E27FC236}">
                    <a16:creationId xmlns:a16="http://schemas.microsoft.com/office/drawing/2014/main" id="{7DD56272-AED0-4DB4-8065-0601EC1AFCE5}"/>
                  </a:ext>
                </a:extLst>
              </p:cNvPr>
              <p:cNvSpPr txBox="1">
                <a:spLocks/>
              </p:cNvSpPr>
              <p:nvPr/>
            </p:nvSpPr>
            <p:spPr>
              <a:xfrm>
                <a:off x="10292810" y="1765019"/>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Functions</a:t>
                </a:r>
              </a:p>
            </p:txBody>
          </p:sp>
          <p:sp>
            <p:nvSpPr>
              <p:cNvPr id="104" name="Rectangle: Rounded Corners 103">
                <a:extLst>
                  <a:ext uri="{FF2B5EF4-FFF2-40B4-BE49-F238E27FC236}">
                    <a16:creationId xmlns:a16="http://schemas.microsoft.com/office/drawing/2014/main" id="{1D1E6611-3ED3-4FF5-B28A-99150E2573D1}"/>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5" name="Picture 104" descr="A close up of a sign&#10;&#10;Description automatically generated">
                <a:extLst>
                  <a:ext uri="{FF2B5EF4-FFF2-40B4-BE49-F238E27FC236}">
                    <a16:creationId xmlns:a16="http://schemas.microsoft.com/office/drawing/2014/main" id="{3FB95BB7-0007-4FD7-AECB-2FC3577D3C0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96128" y="2230032"/>
                <a:ext cx="398731" cy="398731"/>
              </a:xfrm>
              <a:prstGeom prst="rect">
                <a:avLst/>
              </a:prstGeom>
            </p:spPr>
          </p:pic>
        </p:grpSp>
        <p:grpSp>
          <p:nvGrpSpPr>
            <p:cNvPr id="3" name="Group 2">
              <a:extLst>
                <a:ext uri="{FF2B5EF4-FFF2-40B4-BE49-F238E27FC236}">
                  <a16:creationId xmlns:a16="http://schemas.microsoft.com/office/drawing/2014/main" id="{6CD097B4-2963-4901-916D-DB53AB53677B}"/>
                </a:ext>
              </a:extLst>
            </p:cNvPr>
            <p:cNvGrpSpPr/>
            <p:nvPr/>
          </p:nvGrpSpPr>
          <p:grpSpPr>
            <a:xfrm>
              <a:off x="9190576" y="2228568"/>
              <a:ext cx="789461" cy="933306"/>
              <a:chOff x="9190240" y="889444"/>
              <a:chExt cx="789461" cy="933306"/>
            </a:xfrm>
          </p:grpSpPr>
          <p:sp>
            <p:nvSpPr>
              <p:cNvPr id="99" name="Title 1">
                <a:extLst>
                  <a:ext uri="{FF2B5EF4-FFF2-40B4-BE49-F238E27FC236}">
                    <a16:creationId xmlns:a16="http://schemas.microsoft.com/office/drawing/2014/main" id="{FCA2EED5-8209-4A0F-9BCA-03730DDBD67A}"/>
                  </a:ext>
                </a:extLst>
              </p:cNvPr>
              <p:cNvSpPr txBox="1">
                <a:spLocks/>
              </p:cNvSpPr>
              <p:nvPr/>
            </p:nvSpPr>
            <p:spPr>
              <a:xfrm>
                <a:off x="9190240" y="88944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100" name="Rectangle: Rounded Corners 99">
                <a:extLst>
                  <a:ext uri="{FF2B5EF4-FFF2-40B4-BE49-F238E27FC236}">
                    <a16:creationId xmlns:a16="http://schemas.microsoft.com/office/drawing/2014/main" id="{27A6391F-D37E-44AF-820E-2B69AC06A767}"/>
                  </a:ext>
                </a:extLst>
              </p:cNvPr>
              <p:cNvSpPr/>
              <p:nvPr/>
            </p:nvSpPr>
            <p:spPr bwMode="auto">
              <a:xfrm>
                <a:off x="9315153" y="128489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1" name="Graphic 100">
                <a:extLst>
                  <a:ext uri="{FF2B5EF4-FFF2-40B4-BE49-F238E27FC236}">
                    <a16:creationId xmlns:a16="http://schemas.microsoft.com/office/drawing/2014/main" id="{9D128710-8A17-4D58-AA19-34363B3FF62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85170" y="1354912"/>
                <a:ext cx="397820" cy="397820"/>
              </a:xfrm>
              <a:prstGeom prst="rect">
                <a:avLst/>
              </a:prstGeom>
            </p:spPr>
          </p:pic>
        </p:grpSp>
        <p:grpSp>
          <p:nvGrpSpPr>
            <p:cNvPr id="8" name="Group 7">
              <a:extLst>
                <a:ext uri="{FF2B5EF4-FFF2-40B4-BE49-F238E27FC236}">
                  <a16:creationId xmlns:a16="http://schemas.microsoft.com/office/drawing/2014/main" id="{A847719F-8A55-4076-82FE-C6DB605CAADC}"/>
                </a:ext>
              </a:extLst>
            </p:cNvPr>
            <p:cNvGrpSpPr/>
            <p:nvPr/>
          </p:nvGrpSpPr>
          <p:grpSpPr>
            <a:xfrm>
              <a:off x="6742350" y="2228568"/>
              <a:ext cx="789461" cy="933306"/>
              <a:chOff x="5788836" y="2531914"/>
              <a:chExt cx="789461" cy="933306"/>
            </a:xfrm>
          </p:grpSpPr>
          <p:sp>
            <p:nvSpPr>
              <p:cNvPr id="107" name="Title 1">
                <a:extLst>
                  <a:ext uri="{FF2B5EF4-FFF2-40B4-BE49-F238E27FC236}">
                    <a16:creationId xmlns:a16="http://schemas.microsoft.com/office/drawing/2014/main" id="{01B3F511-7203-45A6-AA37-34E030F2DC18}"/>
                  </a:ext>
                </a:extLst>
              </p:cNvPr>
              <p:cNvSpPr txBox="1">
                <a:spLocks/>
              </p:cNvSpPr>
              <p:nvPr/>
            </p:nvSpPr>
            <p:spPr>
              <a:xfrm>
                <a:off x="5788836" y="253191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API Management</a:t>
                </a:r>
              </a:p>
            </p:txBody>
          </p:sp>
          <p:sp>
            <p:nvSpPr>
              <p:cNvPr id="108" name="Rectangle: Rounded Corners 107">
                <a:extLst>
                  <a:ext uri="{FF2B5EF4-FFF2-40B4-BE49-F238E27FC236}">
                    <a16:creationId xmlns:a16="http://schemas.microsoft.com/office/drawing/2014/main" id="{206FC0C5-F8ED-40B3-B5B2-7C9A51482E5D}"/>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9" name="Graphic 108">
                <a:extLst>
                  <a:ext uri="{FF2B5EF4-FFF2-40B4-BE49-F238E27FC236}">
                    <a16:creationId xmlns:a16="http://schemas.microsoft.com/office/drawing/2014/main" id="{559025CD-5332-4901-8D6C-F40A50A7B4F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93316" y="3006932"/>
                <a:ext cx="378720" cy="378720"/>
              </a:xfrm>
              <a:prstGeom prst="rect">
                <a:avLst/>
              </a:prstGeom>
            </p:spPr>
          </p:pic>
        </p:grpSp>
        <p:grpSp>
          <p:nvGrpSpPr>
            <p:cNvPr id="9" name="Group 8">
              <a:extLst>
                <a:ext uri="{FF2B5EF4-FFF2-40B4-BE49-F238E27FC236}">
                  <a16:creationId xmlns:a16="http://schemas.microsoft.com/office/drawing/2014/main" id="{24FD7EDD-D00B-4F4C-9EDE-C18634A42628}"/>
                </a:ext>
              </a:extLst>
            </p:cNvPr>
            <p:cNvGrpSpPr/>
            <p:nvPr/>
          </p:nvGrpSpPr>
          <p:grpSpPr>
            <a:xfrm>
              <a:off x="7966463" y="2382456"/>
              <a:ext cx="789461" cy="779418"/>
              <a:chOff x="7050369" y="2262468"/>
              <a:chExt cx="789461" cy="779418"/>
            </a:xfrm>
          </p:grpSpPr>
          <p:pic>
            <p:nvPicPr>
              <p:cNvPr id="113" name="Graphic 112">
                <a:extLst>
                  <a:ext uri="{FF2B5EF4-FFF2-40B4-BE49-F238E27FC236}">
                    <a16:creationId xmlns:a16="http://schemas.microsoft.com/office/drawing/2014/main" id="{19AA8EDA-F22F-4A35-9660-3A1E054C4CD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41971" y="2570720"/>
                <a:ext cx="404476" cy="404476"/>
              </a:xfrm>
              <a:prstGeom prst="rect">
                <a:avLst/>
              </a:prstGeom>
            </p:spPr>
          </p:pic>
          <p:grpSp>
            <p:nvGrpSpPr>
              <p:cNvPr id="114" name="Group 113">
                <a:extLst>
                  <a:ext uri="{FF2B5EF4-FFF2-40B4-BE49-F238E27FC236}">
                    <a16:creationId xmlns:a16="http://schemas.microsoft.com/office/drawing/2014/main" id="{4FD7B047-81DF-4901-84A0-719358E1869C}"/>
                  </a:ext>
                </a:extLst>
              </p:cNvPr>
              <p:cNvGrpSpPr/>
              <p:nvPr/>
            </p:nvGrpSpPr>
            <p:grpSpPr>
              <a:xfrm>
                <a:off x="7050369" y="2262468"/>
                <a:ext cx="789461" cy="779418"/>
                <a:chOff x="5788836" y="2685802"/>
                <a:chExt cx="789461" cy="779418"/>
              </a:xfrm>
            </p:grpSpPr>
            <p:sp>
              <p:nvSpPr>
                <p:cNvPr id="115" name="Title 1">
                  <a:extLst>
                    <a:ext uri="{FF2B5EF4-FFF2-40B4-BE49-F238E27FC236}">
                      <a16:creationId xmlns:a16="http://schemas.microsoft.com/office/drawing/2014/main" id="{2E7BF65B-9203-4F75-B072-605CD0ECDCEF}"/>
                    </a:ext>
                  </a:extLst>
                </p:cNvPr>
                <p:cNvSpPr txBox="1">
                  <a:spLocks/>
                </p:cNvSpPr>
                <p:nvPr/>
              </p:nvSpPr>
              <p:spPr>
                <a:xfrm>
                  <a:off x="5788836" y="2685802"/>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a:t>
                  </a:r>
                </a:p>
              </p:txBody>
            </p:sp>
            <p:sp>
              <p:nvSpPr>
                <p:cNvPr id="116" name="Rectangle: Rounded Corners 115">
                  <a:extLst>
                    <a:ext uri="{FF2B5EF4-FFF2-40B4-BE49-F238E27FC236}">
                      <a16:creationId xmlns:a16="http://schemas.microsoft.com/office/drawing/2014/main" id="{C5C2CABC-29F3-4DDA-9938-AF6CB72FDFD0}"/>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grpSp>
          <p:nvGrpSpPr>
            <p:cNvPr id="11" name="Group 10">
              <a:extLst>
                <a:ext uri="{FF2B5EF4-FFF2-40B4-BE49-F238E27FC236}">
                  <a16:creationId xmlns:a16="http://schemas.microsoft.com/office/drawing/2014/main" id="{0B21E61A-46A0-4DEB-9424-090149F095B8}"/>
                </a:ext>
              </a:extLst>
            </p:cNvPr>
            <p:cNvGrpSpPr/>
            <p:nvPr/>
          </p:nvGrpSpPr>
          <p:grpSpPr>
            <a:xfrm>
              <a:off x="10414688" y="2215868"/>
              <a:ext cx="789461" cy="933306"/>
              <a:chOff x="9461174" y="2519214"/>
              <a:chExt cx="789461" cy="933306"/>
            </a:xfrm>
          </p:grpSpPr>
          <p:grpSp>
            <p:nvGrpSpPr>
              <p:cNvPr id="119" name="Group 118">
                <a:extLst>
                  <a:ext uri="{FF2B5EF4-FFF2-40B4-BE49-F238E27FC236}">
                    <a16:creationId xmlns:a16="http://schemas.microsoft.com/office/drawing/2014/main" id="{C6F9B156-C2C1-43D8-9B7E-C00B732BDD7D}"/>
                  </a:ext>
                </a:extLst>
              </p:cNvPr>
              <p:cNvGrpSpPr/>
              <p:nvPr/>
            </p:nvGrpSpPr>
            <p:grpSpPr>
              <a:xfrm>
                <a:off x="9461174" y="2519214"/>
                <a:ext cx="789461" cy="933306"/>
                <a:chOff x="9190240" y="889444"/>
                <a:chExt cx="789461" cy="933306"/>
              </a:xfrm>
            </p:grpSpPr>
            <p:sp>
              <p:nvSpPr>
                <p:cNvPr id="120" name="Title 1">
                  <a:extLst>
                    <a:ext uri="{FF2B5EF4-FFF2-40B4-BE49-F238E27FC236}">
                      <a16:creationId xmlns:a16="http://schemas.microsoft.com/office/drawing/2014/main" id="{6BA35249-CDA3-498F-8AAE-1D1038CAD3A1}"/>
                    </a:ext>
                  </a:extLst>
                </p:cNvPr>
                <p:cNvSpPr txBox="1">
                  <a:spLocks/>
                </p:cNvSpPr>
                <p:nvPr/>
              </p:nvSpPr>
              <p:spPr>
                <a:xfrm>
                  <a:off x="9190240" y="88944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Apache Spark</a:t>
                  </a:r>
                </a:p>
              </p:txBody>
            </p:sp>
            <p:sp>
              <p:nvSpPr>
                <p:cNvPr id="121" name="Rectangle: Rounded Corners 120">
                  <a:extLst>
                    <a:ext uri="{FF2B5EF4-FFF2-40B4-BE49-F238E27FC236}">
                      <a16:creationId xmlns:a16="http://schemas.microsoft.com/office/drawing/2014/main" id="{A0EB06E7-AFBC-4008-8D04-A9C84DDC8370}"/>
                    </a:ext>
                  </a:extLst>
                </p:cNvPr>
                <p:cNvSpPr/>
                <p:nvPr/>
              </p:nvSpPr>
              <p:spPr bwMode="auto">
                <a:xfrm>
                  <a:off x="9315153" y="1284894"/>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124" name="Picture 4" descr="Image result for apache spark logo png">
                <a:extLst>
                  <a:ext uri="{FF2B5EF4-FFF2-40B4-BE49-F238E27FC236}">
                    <a16:creationId xmlns:a16="http://schemas.microsoft.com/office/drawing/2014/main" id="{AB48F514-466D-4979-87B9-AE8F5A0E0A32}"/>
                  </a:ext>
                </a:extLst>
              </p:cNvPr>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l="14635" r="15950"/>
              <a:stretch/>
            </p:blipFill>
            <p:spPr bwMode="auto">
              <a:xfrm>
                <a:off x="9611598" y="2935659"/>
                <a:ext cx="486833" cy="4958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Straight Arrow Connector 124">
              <a:extLst>
                <a:ext uri="{FF2B5EF4-FFF2-40B4-BE49-F238E27FC236}">
                  <a16:creationId xmlns:a16="http://schemas.microsoft.com/office/drawing/2014/main" id="{9A0F869A-3BFD-4A6A-A34A-74A90B58A2CD}"/>
                </a:ext>
              </a:extLst>
            </p:cNvPr>
            <p:cNvCxnSpPr>
              <a:cxnSpLocks/>
              <a:stCxn id="116" idx="3"/>
              <a:endCxn id="100" idx="1"/>
            </p:cNvCxnSpPr>
            <p:nvPr/>
          </p:nvCxnSpPr>
          <p:spPr>
            <a:xfrm>
              <a:off x="8629231" y="2892946"/>
              <a:ext cx="68625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4237CAF9-F65B-47C8-AA72-9B2708BB21CC}"/>
                </a:ext>
              </a:extLst>
            </p:cNvPr>
            <p:cNvCxnSpPr>
              <a:cxnSpLocks/>
              <a:stCxn id="100" idx="3"/>
              <a:endCxn id="121" idx="1"/>
            </p:cNvCxnSpPr>
            <p:nvPr/>
          </p:nvCxnSpPr>
          <p:spPr>
            <a:xfrm flipV="1">
              <a:off x="9853344" y="2880246"/>
              <a:ext cx="686257" cy="1270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92BD8E3-C03E-4BB3-814B-E6A4E27F2BD0}"/>
                </a:ext>
              </a:extLst>
            </p:cNvPr>
            <p:cNvCxnSpPr>
              <a:cxnSpLocks/>
              <a:stCxn id="108" idx="3"/>
              <a:endCxn id="116" idx="1"/>
            </p:cNvCxnSpPr>
            <p:nvPr/>
          </p:nvCxnSpPr>
          <p:spPr>
            <a:xfrm>
              <a:off x="7405118" y="2892946"/>
              <a:ext cx="68625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55F0C6E-22FD-407B-BA34-5B57D705C4A1}"/>
                </a:ext>
              </a:extLst>
            </p:cNvPr>
            <p:cNvGrpSpPr/>
            <p:nvPr/>
          </p:nvGrpSpPr>
          <p:grpSpPr>
            <a:xfrm>
              <a:off x="10434769" y="3363729"/>
              <a:ext cx="754946" cy="1087195"/>
              <a:chOff x="9481255" y="3668529"/>
              <a:chExt cx="754946" cy="1087195"/>
            </a:xfrm>
          </p:grpSpPr>
          <p:grpSp>
            <p:nvGrpSpPr>
              <p:cNvPr id="135" name="Group 134">
                <a:extLst>
                  <a:ext uri="{FF2B5EF4-FFF2-40B4-BE49-F238E27FC236}">
                    <a16:creationId xmlns:a16="http://schemas.microsoft.com/office/drawing/2014/main" id="{03D496B6-1D50-4CAE-8EF5-4B89B20E250D}"/>
                  </a:ext>
                </a:extLst>
              </p:cNvPr>
              <p:cNvGrpSpPr/>
              <p:nvPr/>
            </p:nvGrpSpPr>
            <p:grpSpPr>
              <a:xfrm>
                <a:off x="9481255" y="3668529"/>
                <a:ext cx="754946" cy="1087195"/>
                <a:chOff x="10220844" y="1611130"/>
                <a:chExt cx="754946" cy="1087195"/>
              </a:xfrm>
            </p:grpSpPr>
            <p:sp>
              <p:nvSpPr>
                <p:cNvPr id="136" name="Title 1">
                  <a:extLst>
                    <a:ext uri="{FF2B5EF4-FFF2-40B4-BE49-F238E27FC236}">
                      <a16:creationId xmlns:a16="http://schemas.microsoft.com/office/drawing/2014/main" id="{705CF5AC-7085-4912-86BB-411F764882BF}"/>
                    </a:ext>
                  </a:extLst>
                </p:cNvPr>
                <p:cNvSpPr txBox="1">
                  <a:spLocks/>
                </p:cNvSpPr>
                <p:nvPr/>
              </p:nvSpPr>
              <p:spPr>
                <a:xfrm>
                  <a:off x="10220844" y="1611130"/>
                  <a:ext cx="754946"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Notification Hub</a:t>
                  </a:r>
                </a:p>
              </p:txBody>
            </p:sp>
            <p:sp>
              <p:nvSpPr>
                <p:cNvPr id="140" name="Rectangle: Rounded Corners 139">
                  <a:extLst>
                    <a:ext uri="{FF2B5EF4-FFF2-40B4-BE49-F238E27FC236}">
                      <a16:creationId xmlns:a16="http://schemas.microsoft.com/office/drawing/2014/main" id="{5EEC3912-8FCE-4142-B71E-CE6D17AEC5A7}"/>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0" name="Graphic 19">
                <a:extLst>
                  <a:ext uri="{FF2B5EF4-FFF2-40B4-BE49-F238E27FC236}">
                    <a16:creationId xmlns:a16="http://schemas.microsoft.com/office/drawing/2014/main" id="{D9F936FB-A4DE-46FE-864B-87C46F35BE4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9662758" y="4293650"/>
                <a:ext cx="386292" cy="386292"/>
              </a:xfrm>
              <a:prstGeom prst="rect">
                <a:avLst/>
              </a:prstGeom>
            </p:spPr>
          </p:pic>
        </p:grpSp>
        <p:cxnSp>
          <p:nvCxnSpPr>
            <p:cNvPr id="142" name="Straight Arrow Connector 141">
              <a:extLst>
                <a:ext uri="{FF2B5EF4-FFF2-40B4-BE49-F238E27FC236}">
                  <a16:creationId xmlns:a16="http://schemas.microsoft.com/office/drawing/2014/main" id="{E0CA81EA-05A7-4606-9209-C28ED72ECD40}"/>
                </a:ext>
              </a:extLst>
            </p:cNvPr>
            <p:cNvCxnSpPr>
              <a:cxnSpLocks/>
              <a:stCxn id="100" idx="2"/>
              <a:endCxn id="103" idx="0"/>
            </p:cNvCxnSpPr>
            <p:nvPr/>
          </p:nvCxnSpPr>
          <p:spPr>
            <a:xfrm>
              <a:off x="9584417" y="3161874"/>
              <a:ext cx="890" cy="35151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26657D-46FB-4A08-ACDC-6D99CFCB380D}"/>
                </a:ext>
              </a:extLst>
            </p:cNvPr>
            <p:cNvCxnSpPr>
              <a:cxnSpLocks/>
              <a:stCxn id="104" idx="3"/>
              <a:endCxn id="140" idx="1"/>
            </p:cNvCxnSpPr>
            <p:nvPr/>
          </p:nvCxnSpPr>
          <p:spPr>
            <a:xfrm>
              <a:off x="9854234" y="4177763"/>
              <a:ext cx="686257" cy="4233"/>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93CB143-C6CF-45AE-B11C-E7643F10C37F}"/>
                </a:ext>
              </a:extLst>
            </p:cNvPr>
            <p:cNvGrpSpPr/>
            <p:nvPr/>
          </p:nvGrpSpPr>
          <p:grpSpPr>
            <a:xfrm>
              <a:off x="9282623" y="931052"/>
              <a:ext cx="605367" cy="933306"/>
              <a:chOff x="8329109" y="1235852"/>
              <a:chExt cx="605367" cy="933306"/>
            </a:xfrm>
          </p:grpSpPr>
          <p:grpSp>
            <p:nvGrpSpPr>
              <p:cNvPr id="147" name="Group 146">
                <a:extLst>
                  <a:ext uri="{FF2B5EF4-FFF2-40B4-BE49-F238E27FC236}">
                    <a16:creationId xmlns:a16="http://schemas.microsoft.com/office/drawing/2014/main" id="{EAEEF096-CCCC-4AE1-86BE-AB7073E8B0E9}"/>
                  </a:ext>
                </a:extLst>
              </p:cNvPr>
              <p:cNvGrpSpPr/>
              <p:nvPr/>
            </p:nvGrpSpPr>
            <p:grpSpPr>
              <a:xfrm>
                <a:off x="8329109" y="1235852"/>
                <a:ext cx="605367" cy="933306"/>
                <a:chOff x="10292810" y="1765019"/>
                <a:chExt cx="605367" cy="933306"/>
              </a:xfrm>
            </p:grpSpPr>
            <p:sp>
              <p:nvSpPr>
                <p:cNvPr id="148" name="Title 1">
                  <a:extLst>
                    <a:ext uri="{FF2B5EF4-FFF2-40B4-BE49-F238E27FC236}">
                      <a16:creationId xmlns:a16="http://schemas.microsoft.com/office/drawing/2014/main" id="{110D159C-DC65-4CE7-AD09-B79A4D14C091}"/>
                    </a:ext>
                  </a:extLst>
                </p:cNvPr>
                <p:cNvSpPr txBox="1">
                  <a:spLocks/>
                </p:cNvSpPr>
                <p:nvPr/>
              </p:nvSpPr>
              <p:spPr>
                <a:xfrm>
                  <a:off x="10292810" y="1765019"/>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CDN</a:t>
                  </a:r>
                </a:p>
              </p:txBody>
            </p:sp>
            <p:sp>
              <p:nvSpPr>
                <p:cNvPr id="149" name="Rectangle: Rounded Corners 148">
                  <a:extLst>
                    <a:ext uri="{FF2B5EF4-FFF2-40B4-BE49-F238E27FC236}">
                      <a16:creationId xmlns:a16="http://schemas.microsoft.com/office/drawing/2014/main" id="{C1482DD7-DA04-4929-89AF-89F61AFDD328}"/>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34" name="Graphic 33">
                <a:extLst>
                  <a:ext uri="{FF2B5EF4-FFF2-40B4-BE49-F238E27FC236}">
                    <a16:creationId xmlns:a16="http://schemas.microsoft.com/office/drawing/2014/main" id="{98DEBAAA-3C82-491D-8670-9CC7A5C7BE83}"/>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8421713" y="1690151"/>
                <a:ext cx="420158" cy="420158"/>
              </a:xfrm>
              <a:prstGeom prst="rect">
                <a:avLst/>
              </a:prstGeom>
            </p:spPr>
          </p:pic>
        </p:grpSp>
        <p:grpSp>
          <p:nvGrpSpPr>
            <p:cNvPr id="40" name="Group 39">
              <a:extLst>
                <a:ext uri="{FF2B5EF4-FFF2-40B4-BE49-F238E27FC236}">
                  <a16:creationId xmlns:a16="http://schemas.microsoft.com/office/drawing/2014/main" id="{42C703AB-B54F-4ED3-B6CA-CF74AADDCB23}"/>
                </a:ext>
              </a:extLst>
            </p:cNvPr>
            <p:cNvGrpSpPr/>
            <p:nvPr/>
          </p:nvGrpSpPr>
          <p:grpSpPr>
            <a:xfrm>
              <a:off x="10434769" y="935285"/>
              <a:ext cx="754946" cy="933306"/>
              <a:chOff x="9481255" y="1240085"/>
              <a:chExt cx="754946" cy="933306"/>
            </a:xfrm>
          </p:grpSpPr>
          <p:grpSp>
            <p:nvGrpSpPr>
              <p:cNvPr id="154" name="Group 153">
                <a:extLst>
                  <a:ext uri="{FF2B5EF4-FFF2-40B4-BE49-F238E27FC236}">
                    <a16:creationId xmlns:a16="http://schemas.microsoft.com/office/drawing/2014/main" id="{B93FC970-15FB-4156-91D7-8B79B631B39C}"/>
                  </a:ext>
                </a:extLst>
              </p:cNvPr>
              <p:cNvGrpSpPr/>
              <p:nvPr/>
            </p:nvGrpSpPr>
            <p:grpSpPr>
              <a:xfrm>
                <a:off x="9481255" y="1240085"/>
                <a:ext cx="754946" cy="933306"/>
                <a:chOff x="10220844" y="1765019"/>
                <a:chExt cx="754946" cy="933306"/>
              </a:xfrm>
            </p:grpSpPr>
            <p:sp>
              <p:nvSpPr>
                <p:cNvPr id="159" name="Title 1">
                  <a:extLst>
                    <a:ext uri="{FF2B5EF4-FFF2-40B4-BE49-F238E27FC236}">
                      <a16:creationId xmlns:a16="http://schemas.microsoft.com/office/drawing/2014/main" id="{B758F424-C979-4E43-9537-DE3A7C163302}"/>
                    </a:ext>
                  </a:extLst>
                </p:cNvPr>
                <p:cNvSpPr txBox="1">
                  <a:spLocks/>
                </p:cNvSpPr>
                <p:nvPr/>
              </p:nvSpPr>
              <p:spPr>
                <a:xfrm>
                  <a:off x="10220844" y="1765019"/>
                  <a:ext cx="754946"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File Storage</a:t>
                  </a:r>
                </a:p>
              </p:txBody>
            </p:sp>
            <p:sp>
              <p:nvSpPr>
                <p:cNvPr id="160" name="Rectangle: Rounded Corners 159">
                  <a:extLst>
                    <a:ext uri="{FF2B5EF4-FFF2-40B4-BE49-F238E27FC236}">
                      <a16:creationId xmlns:a16="http://schemas.microsoft.com/office/drawing/2014/main" id="{23A63ABE-CB2E-4D29-939E-F8EECAA8C87B}"/>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39" name="Picture 38" descr="A picture containing drawing&#10;&#10;Description automatically generated">
                <a:extLst>
                  <a:ext uri="{FF2B5EF4-FFF2-40B4-BE49-F238E27FC236}">
                    <a16:creationId xmlns:a16="http://schemas.microsoft.com/office/drawing/2014/main" id="{7364F5A2-4294-47C0-98E7-950767E61E6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9656599" y="1705158"/>
                <a:ext cx="398611" cy="398611"/>
              </a:xfrm>
              <a:prstGeom prst="rect">
                <a:avLst/>
              </a:prstGeom>
            </p:spPr>
          </p:pic>
        </p:grpSp>
        <p:cxnSp>
          <p:nvCxnSpPr>
            <p:cNvPr id="169" name="Connector: Elbow 168">
              <a:extLst>
                <a:ext uri="{FF2B5EF4-FFF2-40B4-BE49-F238E27FC236}">
                  <a16:creationId xmlns:a16="http://schemas.microsoft.com/office/drawing/2014/main" id="{3FAD6F7F-056B-4551-9DFB-86289B9D93E8}"/>
                </a:ext>
              </a:extLst>
            </p:cNvPr>
            <p:cNvCxnSpPr>
              <a:cxnSpLocks/>
              <a:stCxn id="115" idx="0"/>
              <a:endCxn id="149" idx="1"/>
            </p:cNvCxnSpPr>
            <p:nvPr/>
          </p:nvCxnSpPr>
          <p:spPr>
            <a:xfrm rot="5400000" flipH="1" flipV="1">
              <a:off x="8445273" y="1511351"/>
              <a:ext cx="787026" cy="95518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C9018CE4-C38B-4BA0-A5F7-3555D5861B98}"/>
                </a:ext>
              </a:extLst>
            </p:cNvPr>
            <p:cNvCxnSpPr>
              <a:cxnSpLocks/>
              <a:stCxn id="160" idx="1"/>
              <a:endCxn id="149" idx="3"/>
            </p:cNvCxnSpPr>
            <p:nvPr/>
          </p:nvCxnSpPr>
          <p:spPr>
            <a:xfrm flipH="1" flipV="1">
              <a:off x="9854234" y="1595430"/>
              <a:ext cx="686257" cy="4233"/>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A81FD4E-2F31-45D5-A8A7-222B7D89ECB9}"/>
                </a:ext>
              </a:extLst>
            </p:cNvPr>
            <p:cNvGrpSpPr/>
            <p:nvPr/>
          </p:nvGrpSpPr>
          <p:grpSpPr>
            <a:xfrm>
              <a:off x="8092266" y="3513385"/>
              <a:ext cx="537855" cy="933306"/>
              <a:chOff x="7141054" y="3672048"/>
              <a:chExt cx="537855" cy="933306"/>
            </a:xfrm>
          </p:grpSpPr>
          <p:sp>
            <p:nvSpPr>
              <p:cNvPr id="174" name="Title 1">
                <a:extLst>
                  <a:ext uri="{FF2B5EF4-FFF2-40B4-BE49-F238E27FC236}">
                    <a16:creationId xmlns:a16="http://schemas.microsoft.com/office/drawing/2014/main" id="{3E0F1C7E-9F91-4938-BA57-0392AB7048D5}"/>
                  </a:ext>
                </a:extLst>
              </p:cNvPr>
              <p:cNvSpPr txBox="1">
                <a:spLocks/>
              </p:cNvSpPr>
              <p:nvPr/>
            </p:nvSpPr>
            <p:spPr>
              <a:xfrm>
                <a:off x="7208283" y="3672048"/>
                <a:ext cx="403397"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Virtual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nodes</a:t>
                </a:r>
              </a:p>
            </p:txBody>
          </p:sp>
          <p:sp>
            <p:nvSpPr>
              <p:cNvPr id="175" name="Rectangle: Rounded Corners 174">
                <a:extLst>
                  <a:ext uri="{FF2B5EF4-FFF2-40B4-BE49-F238E27FC236}">
                    <a16:creationId xmlns:a16="http://schemas.microsoft.com/office/drawing/2014/main" id="{CEC32C76-1866-4A20-96A8-A3C2C27CEA89}"/>
                  </a:ext>
                </a:extLst>
              </p:cNvPr>
              <p:cNvSpPr/>
              <p:nvPr/>
            </p:nvSpPr>
            <p:spPr bwMode="auto">
              <a:xfrm>
                <a:off x="7141054" y="406749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76" name="Freeform: Shape 175">
                <a:extLst>
                  <a:ext uri="{FF2B5EF4-FFF2-40B4-BE49-F238E27FC236}">
                    <a16:creationId xmlns:a16="http://schemas.microsoft.com/office/drawing/2014/main" id="{58FA8A78-7D4B-48D8-96E5-1EEFD8846E10}"/>
                  </a:ext>
                </a:extLst>
              </p:cNvPr>
              <p:cNvSpPr/>
              <p:nvPr/>
            </p:nvSpPr>
            <p:spPr>
              <a:xfrm>
                <a:off x="7255360" y="4166975"/>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78" name="Straight Arrow Connector 177">
              <a:extLst>
                <a:ext uri="{FF2B5EF4-FFF2-40B4-BE49-F238E27FC236}">
                  <a16:creationId xmlns:a16="http://schemas.microsoft.com/office/drawing/2014/main" id="{DEEE057C-9025-4896-863F-C6440F1B9932}"/>
                </a:ext>
              </a:extLst>
            </p:cNvPr>
            <p:cNvCxnSpPr>
              <a:cxnSpLocks/>
              <a:stCxn id="116" idx="2"/>
              <a:endCxn id="174" idx="0"/>
            </p:cNvCxnSpPr>
            <p:nvPr/>
          </p:nvCxnSpPr>
          <p:spPr>
            <a:xfrm>
              <a:off x="8360304" y="3161874"/>
              <a:ext cx="890" cy="35151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2FAE49A-5AFB-44DF-B76B-394867B909A7}"/>
                </a:ext>
              </a:extLst>
            </p:cNvPr>
            <p:cNvGrpSpPr/>
            <p:nvPr/>
          </p:nvGrpSpPr>
          <p:grpSpPr>
            <a:xfrm>
              <a:off x="5796200" y="2228568"/>
              <a:ext cx="789461" cy="933306"/>
              <a:chOff x="5594101" y="2533368"/>
              <a:chExt cx="789461" cy="933306"/>
            </a:xfrm>
          </p:grpSpPr>
          <p:pic>
            <p:nvPicPr>
              <p:cNvPr id="181" name="Graphic 180">
                <a:extLst>
                  <a:ext uri="{FF2B5EF4-FFF2-40B4-BE49-F238E27FC236}">
                    <a16:creationId xmlns:a16="http://schemas.microsoft.com/office/drawing/2014/main" id="{246138E3-DCB2-4F97-AB36-F2E87106AA76}"/>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799029" y="3008834"/>
                <a:ext cx="377825" cy="377825"/>
              </a:xfrm>
              <a:prstGeom prst="rect">
                <a:avLst/>
              </a:prstGeom>
            </p:spPr>
          </p:pic>
          <p:sp>
            <p:nvSpPr>
              <p:cNvPr id="183" name="Title 1">
                <a:extLst>
                  <a:ext uri="{FF2B5EF4-FFF2-40B4-BE49-F238E27FC236}">
                    <a16:creationId xmlns:a16="http://schemas.microsoft.com/office/drawing/2014/main" id="{A7A76033-F5F6-4437-9764-D0DFA31E1650}"/>
                  </a:ext>
                </a:extLst>
              </p:cNvPr>
              <p:cNvSpPr txBox="1">
                <a:spLocks/>
              </p:cNvSpPr>
              <p:nvPr/>
            </p:nvSpPr>
            <p:spPr>
              <a:xfrm>
                <a:off x="5594101" y="253336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Traffic Manager</a:t>
                </a:r>
              </a:p>
            </p:txBody>
          </p:sp>
          <p:sp>
            <p:nvSpPr>
              <p:cNvPr id="184" name="Rectangle: Rounded Corners 183">
                <a:extLst>
                  <a:ext uri="{FF2B5EF4-FFF2-40B4-BE49-F238E27FC236}">
                    <a16:creationId xmlns:a16="http://schemas.microsoft.com/office/drawing/2014/main" id="{D78BC53E-4159-4BAD-9348-EEE932F3BCFE}"/>
                  </a:ext>
                </a:extLst>
              </p:cNvPr>
              <p:cNvSpPr/>
              <p:nvPr/>
            </p:nvSpPr>
            <p:spPr bwMode="auto">
              <a:xfrm>
                <a:off x="5719014" y="292881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cxnSp>
          <p:nvCxnSpPr>
            <p:cNvPr id="192" name="Straight Arrow Connector 191">
              <a:extLst>
                <a:ext uri="{FF2B5EF4-FFF2-40B4-BE49-F238E27FC236}">
                  <a16:creationId xmlns:a16="http://schemas.microsoft.com/office/drawing/2014/main" id="{FA0B1CEA-9C2D-4E81-A7CB-EAD8DB230D43}"/>
                </a:ext>
              </a:extLst>
            </p:cNvPr>
            <p:cNvCxnSpPr>
              <a:cxnSpLocks/>
              <a:stCxn id="184" idx="3"/>
              <a:endCxn id="108" idx="1"/>
            </p:cNvCxnSpPr>
            <p:nvPr/>
          </p:nvCxnSpPr>
          <p:spPr>
            <a:xfrm>
              <a:off x="6458968" y="2892946"/>
              <a:ext cx="408295"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E1666C2E-9011-479A-9D45-829F5A1C1412}"/>
                </a:ext>
              </a:extLst>
            </p:cNvPr>
            <p:cNvCxnSpPr>
              <a:cxnSpLocks/>
              <a:stCxn id="191" idx="3"/>
              <a:endCxn id="184" idx="1"/>
            </p:cNvCxnSpPr>
            <p:nvPr/>
          </p:nvCxnSpPr>
          <p:spPr>
            <a:xfrm>
              <a:off x="5512818" y="2892946"/>
              <a:ext cx="408295"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6F6ABD2A-A04F-444E-A395-F19E6B3C3602}"/>
                </a:ext>
              </a:extLst>
            </p:cNvPr>
            <p:cNvGrpSpPr/>
            <p:nvPr/>
          </p:nvGrpSpPr>
          <p:grpSpPr>
            <a:xfrm>
              <a:off x="4850050" y="2382456"/>
              <a:ext cx="789461" cy="779418"/>
              <a:chOff x="4683934" y="2687256"/>
              <a:chExt cx="789461" cy="779418"/>
            </a:xfrm>
          </p:grpSpPr>
          <p:grpSp>
            <p:nvGrpSpPr>
              <p:cNvPr id="187" name="Group 186">
                <a:extLst>
                  <a:ext uri="{FF2B5EF4-FFF2-40B4-BE49-F238E27FC236}">
                    <a16:creationId xmlns:a16="http://schemas.microsoft.com/office/drawing/2014/main" id="{A627C509-851E-46DB-9758-A2812D6DB737}"/>
                  </a:ext>
                </a:extLst>
              </p:cNvPr>
              <p:cNvGrpSpPr/>
              <p:nvPr/>
            </p:nvGrpSpPr>
            <p:grpSpPr>
              <a:xfrm>
                <a:off x="4683934" y="2687256"/>
                <a:ext cx="789461" cy="779418"/>
                <a:chOff x="5594101" y="2687256"/>
                <a:chExt cx="789461" cy="779418"/>
              </a:xfrm>
            </p:grpSpPr>
            <p:sp>
              <p:nvSpPr>
                <p:cNvPr id="190" name="Title 1">
                  <a:extLst>
                    <a:ext uri="{FF2B5EF4-FFF2-40B4-BE49-F238E27FC236}">
                      <a16:creationId xmlns:a16="http://schemas.microsoft.com/office/drawing/2014/main" id="{9AC768CF-D009-4BF5-872E-B85619F68522}"/>
                    </a:ext>
                  </a:extLst>
                </p:cNvPr>
                <p:cNvSpPr txBox="1">
                  <a:spLocks/>
                </p:cNvSpPr>
                <p:nvPr/>
              </p:nvSpPr>
              <p:spPr>
                <a:xfrm>
                  <a:off x="5594101" y="2687256"/>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Device</a:t>
                  </a:r>
                </a:p>
              </p:txBody>
            </p:sp>
            <p:sp>
              <p:nvSpPr>
                <p:cNvPr id="191" name="Rectangle: Rounded Corners 190">
                  <a:extLst>
                    <a:ext uri="{FF2B5EF4-FFF2-40B4-BE49-F238E27FC236}">
                      <a16:creationId xmlns:a16="http://schemas.microsoft.com/office/drawing/2014/main" id="{6874E171-07BF-4805-B186-FC097EBB0F21}"/>
                    </a:ext>
                  </a:extLst>
                </p:cNvPr>
                <p:cNvSpPr/>
                <p:nvPr/>
              </p:nvSpPr>
              <p:spPr bwMode="auto">
                <a:xfrm>
                  <a:off x="5719014" y="292881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198" name="CellPhone_E8EA" title="Icon of a cellphone">
                <a:extLst>
                  <a:ext uri="{FF2B5EF4-FFF2-40B4-BE49-F238E27FC236}">
                    <a16:creationId xmlns:a16="http://schemas.microsoft.com/office/drawing/2014/main" id="{EB2510D8-7765-41EC-8B1C-CEDB7F4694FE}"/>
                  </a:ext>
                </a:extLst>
              </p:cNvPr>
              <p:cNvSpPr>
                <a:spLocks noChangeAspect="1" noEditPoints="1"/>
              </p:cNvSpPr>
              <p:nvPr/>
            </p:nvSpPr>
            <p:spPr bwMode="auto">
              <a:xfrm>
                <a:off x="4968028" y="301486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Tree>
    <p:extLst>
      <p:ext uri="{BB962C8B-B14F-4D97-AF65-F5344CB8AC3E}">
        <p14:creationId xmlns:p14="http://schemas.microsoft.com/office/powerpoint/2010/main" val="323661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object, chessman, table, indoor&#10;&#10;Description automatically generated">
            <a:extLst>
              <a:ext uri="{FF2B5EF4-FFF2-40B4-BE49-F238E27FC236}">
                <a16:creationId xmlns:a16="http://schemas.microsoft.com/office/drawing/2014/main" id="{D11BCA56-57F1-46C7-9656-EBA8C77D73A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8" name="Rectangle 17">
            <a:extLst>
              <a:ext uri="{FF2B5EF4-FFF2-40B4-BE49-F238E27FC236}">
                <a16:creationId xmlns:a16="http://schemas.microsoft.com/office/drawing/2014/main" id="{80B6D82C-F057-4BE9-9EDC-6DA89C3A0AED}"/>
              </a:ext>
            </a:extLst>
          </p:cNvPr>
          <p:cNvSpPr/>
          <p:nvPr/>
        </p:nvSpPr>
        <p:spPr bwMode="auto">
          <a:xfrm>
            <a:off x="0" y="0"/>
            <a:ext cx="12192000" cy="6857026"/>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itle 3">
            <a:extLst>
              <a:ext uri="{FF2B5EF4-FFF2-40B4-BE49-F238E27FC236}">
                <a16:creationId xmlns:a16="http://schemas.microsoft.com/office/drawing/2014/main" id="{DF85A53F-04A8-43A5-ABDB-1D7D8C9704A9}"/>
              </a:ext>
            </a:extLst>
          </p:cNvPr>
          <p:cNvSpPr txBox="1">
            <a:spLocks/>
          </p:cNvSpPr>
          <p:nvPr/>
        </p:nvSpPr>
        <p:spPr>
          <a:xfrm>
            <a:off x="422780" y="1536174"/>
            <a:ext cx="3612710" cy="3785652"/>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a:solidFill>
                  <a:schemeClr val="bg1"/>
                </a:solidFill>
                <a:latin typeface="Segoe UI Light" panose="020B0502040204020203" pitchFamily="34" charset="0"/>
                <a:cs typeface="Segoe UI Light" panose="020B0502040204020203" pitchFamily="34" charset="0"/>
              </a:rPr>
              <a:t>Cloud native is </a:t>
            </a:r>
            <a:r>
              <a:rPr lang="en-US" sz="4800">
                <a:solidFill>
                  <a:srgbClr val="50E6FF"/>
                </a:solidFill>
                <a:latin typeface="Segoe UI Semilight" panose="020B0402040204020203" pitchFamily="34" charset="0"/>
                <a:cs typeface="Segoe UI Semilight" panose="020B0402040204020203" pitchFamily="34" charset="0"/>
              </a:rPr>
              <a:t>the new paradigm</a:t>
            </a:r>
            <a:r>
              <a:rPr lang="en-US" sz="4800">
                <a:solidFill>
                  <a:schemeClr val="bg1"/>
                </a:solidFill>
                <a:latin typeface="Segoe UI Light" panose="020B0502040204020203" pitchFamily="34" charset="0"/>
                <a:cs typeface="Segoe UI Light" panose="020B0502040204020203" pitchFamily="34" charset="0"/>
              </a:rPr>
              <a:t> </a:t>
            </a:r>
            <a:br>
              <a:rPr lang="en-US" sz="4800">
                <a:solidFill>
                  <a:schemeClr val="bg1"/>
                </a:solidFill>
                <a:latin typeface="Segoe UI Light" panose="020B0502040204020203" pitchFamily="34" charset="0"/>
                <a:cs typeface="Segoe UI Light" panose="020B0502040204020203" pitchFamily="34" charset="0"/>
              </a:rPr>
            </a:br>
            <a:r>
              <a:rPr lang="en-US" sz="4800">
                <a:solidFill>
                  <a:schemeClr val="bg1"/>
                </a:solidFill>
                <a:latin typeface="Segoe UI Light" panose="020B0502040204020203" pitchFamily="34" charset="0"/>
                <a:cs typeface="Segoe UI Light" panose="020B0502040204020203" pitchFamily="34" charset="0"/>
              </a:rPr>
              <a:t>of software development</a:t>
            </a:r>
            <a:endParaRPr lang="en-US" sz="4800">
              <a:solidFill>
                <a:srgbClr val="50E6FF"/>
              </a:solidFill>
              <a:latin typeface="Segoe UI Semilight" panose="020B0402040204020203" pitchFamily="34" charset="0"/>
              <a:cs typeface="Segoe UI Semilight" panose="020B0402040204020203" pitchFamily="34" charset="0"/>
            </a:endParaRPr>
          </a:p>
        </p:txBody>
      </p:sp>
      <p:grpSp>
        <p:nvGrpSpPr>
          <p:cNvPr id="29" name="Group 28">
            <a:extLst>
              <a:ext uri="{FF2B5EF4-FFF2-40B4-BE49-F238E27FC236}">
                <a16:creationId xmlns:a16="http://schemas.microsoft.com/office/drawing/2014/main" id="{552D83EE-DA35-44D8-8006-83FF6078D646}"/>
              </a:ext>
            </a:extLst>
          </p:cNvPr>
          <p:cNvGrpSpPr/>
          <p:nvPr/>
        </p:nvGrpSpPr>
        <p:grpSpPr>
          <a:xfrm rot="1671249">
            <a:off x="7184815" y="1720556"/>
            <a:ext cx="3547872" cy="3547872"/>
            <a:chOff x="7184815" y="1720556"/>
            <a:chExt cx="3547872" cy="3547872"/>
          </a:xfrm>
        </p:grpSpPr>
        <p:sp>
          <p:nvSpPr>
            <p:cNvPr id="10" name="Arc 9">
              <a:extLst>
                <a:ext uri="{FF2B5EF4-FFF2-40B4-BE49-F238E27FC236}">
                  <a16:creationId xmlns:a16="http://schemas.microsoft.com/office/drawing/2014/main" id="{E45F1E65-2866-4601-A7E0-47D260C087D6}"/>
                </a:ext>
              </a:extLst>
            </p:cNvPr>
            <p:cNvSpPr/>
            <p:nvPr/>
          </p:nvSpPr>
          <p:spPr>
            <a:xfrm rot="466247">
              <a:off x="7184815" y="1720556"/>
              <a:ext cx="3547872" cy="3547872"/>
            </a:xfrm>
            <a:prstGeom prst="arc">
              <a:avLst>
                <a:gd name="adj1" fmla="val 14089165"/>
                <a:gd name="adj2" fmla="val 21517603"/>
              </a:avLst>
            </a:prstGeom>
            <a:ln w="571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E815475-C250-4372-A55B-60E908B12A1F}"/>
                </a:ext>
              </a:extLst>
            </p:cNvPr>
            <p:cNvSpPr/>
            <p:nvPr/>
          </p:nvSpPr>
          <p:spPr>
            <a:xfrm rot="466247">
              <a:off x="7184815" y="1720556"/>
              <a:ext cx="3547872" cy="3547872"/>
            </a:xfrm>
            <a:prstGeom prst="arc">
              <a:avLst>
                <a:gd name="adj1" fmla="val 331010"/>
                <a:gd name="adj2" fmla="val 13963871"/>
              </a:avLst>
            </a:prstGeom>
            <a:ln w="285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79287F6F-2AB8-42AF-BF4B-D2D06FA044A2}"/>
              </a:ext>
            </a:extLst>
          </p:cNvPr>
          <p:cNvSpPr/>
          <p:nvPr/>
        </p:nvSpPr>
        <p:spPr bwMode="auto">
          <a:xfrm rot="2829722">
            <a:off x="10253287" y="4375940"/>
            <a:ext cx="300168" cy="229813"/>
          </a:xfrm>
          <a:custGeom>
            <a:avLst/>
            <a:gdLst>
              <a:gd name="connsiteX0" fmla="*/ 0 w 326910"/>
              <a:gd name="connsiteY0" fmla="*/ 61592 h 251833"/>
              <a:gd name="connsiteX1" fmla="*/ 217940 w 326910"/>
              <a:gd name="connsiteY1" fmla="*/ 251105 h 251833"/>
              <a:gd name="connsiteX2" fmla="*/ 326910 w 326910"/>
              <a:gd name="connsiteY2" fmla="*/ 0 h 251833"/>
              <a:gd name="connsiteX0" fmla="*/ 0 w 326910"/>
              <a:gd name="connsiteY0" fmla="*/ 61592 h 285728"/>
              <a:gd name="connsiteX1" fmla="*/ 222525 w 326910"/>
              <a:gd name="connsiteY1" fmla="*/ 285172 h 285728"/>
              <a:gd name="connsiteX2" fmla="*/ 326910 w 326910"/>
              <a:gd name="connsiteY2" fmla="*/ 0 h 285728"/>
              <a:gd name="connsiteX0" fmla="*/ 0 w 300168"/>
              <a:gd name="connsiteY0" fmla="*/ 80007 h 286202"/>
              <a:gd name="connsiteX1" fmla="*/ 195783 w 300168"/>
              <a:gd name="connsiteY1" fmla="*/ 285172 h 286202"/>
              <a:gd name="connsiteX2" fmla="*/ 300168 w 300168"/>
              <a:gd name="connsiteY2" fmla="*/ 0 h 286202"/>
            </a:gdLst>
            <a:ahLst/>
            <a:cxnLst>
              <a:cxn ang="0">
                <a:pos x="connsiteX0" y="connsiteY0"/>
              </a:cxn>
              <a:cxn ang="0">
                <a:pos x="connsiteX1" y="connsiteY1"/>
              </a:cxn>
              <a:cxn ang="0">
                <a:pos x="connsiteX2" y="connsiteY2"/>
              </a:cxn>
            </a:cxnLst>
            <a:rect l="l" t="t" r="r" b="b"/>
            <a:pathLst>
              <a:path w="300168" h="286202">
                <a:moveTo>
                  <a:pt x="0" y="80007"/>
                </a:moveTo>
                <a:cubicBezTo>
                  <a:pt x="81727" y="179896"/>
                  <a:pt x="145755" y="298507"/>
                  <a:pt x="195783" y="285172"/>
                </a:cubicBezTo>
                <a:cubicBezTo>
                  <a:pt x="245811" y="271837"/>
                  <a:pt x="272925" y="120420"/>
                  <a:pt x="300168" y="0"/>
                </a:cubicBezTo>
              </a:path>
            </a:pathLst>
          </a:cu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94F4EC2-3AAF-4841-A106-A7F56CCCBE96}"/>
              </a:ext>
            </a:extLst>
          </p:cNvPr>
          <p:cNvGrpSpPr/>
          <p:nvPr/>
        </p:nvGrpSpPr>
        <p:grpSpPr>
          <a:xfrm>
            <a:off x="7387727" y="2161786"/>
            <a:ext cx="3142048" cy="2649128"/>
            <a:chOff x="7436121" y="2319633"/>
            <a:chExt cx="3142048" cy="2649128"/>
          </a:xfrm>
        </p:grpSpPr>
        <p:grpSp>
          <p:nvGrpSpPr>
            <p:cNvPr id="23" name="Group 22">
              <a:extLst>
                <a:ext uri="{FF2B5EF4-FFF2-40B4-BE49-F238E27FC236}">
                  <a16:creationId xmlns:a16="http://schemas.microsoft.com/office/drawing/2014/main" id="{8B17E7BD-015C-47D0-9AD7-E14EED356A13}"/>
                </a:ext>
              </a:extLst>
            </p:cNvPr>
            <p:cNvGrpSpPr/>
            <p:nvPr/>
          </p:nvGrpSpPr>
          <p:grpSpPr>
            <a:xfrm>
              <a:off x="7436121" y="2319633"/>
              <a:ext cx="3142048" cy="1888209"/>
              <a:chOff x="8059215" y="990657"/>
              <a:chExt cx="3142048" cy="1888209"/>
            </a:xfrm>
          </p:grpSpPr>
          <p:sp>
            <p:nvSpPr>
              <p:cNvPr id="20" name="TextBox 19">
                <a:extLst>
                  <a:ext uri="{FF2B5EF4-FFF2-40B4-BE49-F238E27FC236}">
                    <a16:creationId xmlns:a16="http://schemas.microsoft.com/office/drawing/2014/main" id="{41453C72-830D-47E3-BCB5-47F748A2AB84}"/>
                  </a:ext>
                </a:extLst>
              </p:cNvPr>
              <p:cNvSpPr txBox="1"/>
              <p:nvPr/>
            </p:nvSpPr>
            <p:spPr>
              <a:xfrm>
                <a:off x="8385667" y="990657"/>
                <a:ext cx="2304082" cy="1888209"/>
              </a:xfrm>
              <a:prstGeom prst="rect">
                <a:avLst/>
              </a:prstGeom>
              <a:noFill/>
            </p:spPr>
            <p:txBody>
              <a:bodyPr wrap="square" lIns="182880" tIns="146304" rIns="182880" bIns="146304" rtlCol="0">
                <a:spAutoFit/>
              </a:bodyPr>
              <a:lstStyle/>
              <a:p>
                <a:pPr algn="ctr">
                  <a:lnSpc>
                    <a:spcPct val="90000"/>
                  </a:lnSpc>
                  <a:spcAft>
                    <a:spcPts val="600"/>
                  </a:spcAft>
                </a:pPr>
                <a:r>
                  <a:rPr lang="en-US" sz="11500" spc="-800">
                    <a:solidFill>
                      <a:schemeClr val="bg2"/>
                    </a:solidFill>
                    <a:latin typeface="Segoe UI Light" panose="020B0502040204020203" pitchFamily="34" charset="0"/>
                    <a:cs typeface="Segoe UI Light" panose="020B0502040204020203" pitchFamily="34" charset="0"/>
                  </a:rPr>
                  <a:t>35</a:t>
                </a:r>
              </a:p>
            </p:txBody>
          </p:sp>
          <p:sp>
            <p:nvSpPr>
              <p:cNvPr id="21" name="TextBox 20">
                <a:extLst>
                  <a:ext uri="{FF2B5EF4-FFF2-40B4-BE49-F238E27FC236}">
                    <a16:creationId xmlns:a16="http://schemas.microsoft.com/office/drawing/2014/main" id="{4860FAF8-7A23-4B7B-9F7E-3C555EE773A1}"/>
                  </a:ext>
                </a:extLst>
              </p:cNvPr>
              <p:cNvSpPr txBox="1"/>
              <p:nvPr/>
            </p:nvSpPr>
            <p:spPr>
              <a:xfrm>
                <a:off x="9931552"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a:t>
                </a:r>
              </a:p>
            </p:txBody>
          </p:sp>
          <p:sp>
            <p:nvSpPr>
              <p:cNvPr id="22" name="TextBox 21">
                <a:extLst>
                  <a:ext uri="{FF2B5EF4-FFF2-40B4-BE49-F238E27FC236}">
                    <a16:creationId xmlns:a16="http://schemas.microsoft.com/office/drawing/2014/main" id="{165795C7-4BA7-441F-90F1-276C10855FD2}"/>
                  </a:ext>
                </a:extLst>
              </p:cNvPr>
              <p:cNvSpPr txBox="1"/>
              <p:nvPr/>
            </p:nvSpPr>
            <p:spPr>
              <a:xfrm>
                <a:off x="8059215"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&gt;</a:t>
                </a:r>
              </a:p>
            </p:txBody>
          </p:sp>
        </p:grpSp>
        <p:sp>
          <p:nvSpPr>
            <p:cNvPr id="26" name="TextBox 25" descr="16% of employees are engaged worldwide ">
              <a:extLst>
                <a:ext uri="{FF2B5EF4-FFF2-40B4-BE49-F238E27FC236}">
                  <a16:creationId xmlns:a16="http://schemas.microsoft.com/office/drawing/2014/main" id="{145511BE-8353-4ADD-B6E8-5BC968872588}"/>
                </a:ext>
              </a:extLst>
            </p:cNvPr>
            <p:cNvSpPr txBox="1"/>
            <p:nvPr/>
          </p:nvSpPr>
          <p:spPr>
            <a:xfrm>
              <a:off x="7887238" y="3750006"/>
              <a:ext cx="2281732" cy="1218755"/>
            </a:xfrm>
            <a:prstGeom prst="rect">
              <a:avLst/>
            </a:prstGeom>
            <a:noFill/>
          </p:spPr>
          <p:txBody>
            <a:bodyPr wrap="square" lIns="0" tIns="146284" rIns="0" bIns="146284" rtlCol="0">
              <a:spAutoFit/>
            </a:bodyPr>
            <a:lstStyle/>
            <a:p>
              <a:pPr algn="ctr" defTabSz="896354">
                <a:spcAft>
                  <a:spcPts val="576"/>
                </a:spcAft>
                <a:defRPr/>
              </a:pPr>
              <a:r>
                <a:rPr lang="en-US" sz="2000">
                  <a:solidFill>
                    <a:schemeClr val="bg2"/>
                  </a:solidFill>
                  <a:latin typeface="Segoe UI"/>
                  <a:cs typeface="Segoe UI Semibold" panose="020B0702040204020203" pitchFamily="34" charset="0"/>
                </a:rPr>
                <a:t>of all production apps will be cloud-native by 2022</a:t>
              </a:r>
              <a:r>
                <a:rPr lang="en-US" sz="2000" baseline="30000">
                  <a:solidFill>
                    <a:schemeClr val="bg2"/>
                  </a:solidFill>
                  <a:latin typeface="Segoe UI"/>
                  <a:cs typeface="Segoe UI Semibold" panose="020B0702040204020203" pitchFamily="34" charset="0"/>
                </a:rPr>
                <a:t>1</a:t>
              </a:r>
            </a:p>
          </p:txBody>
        </p:sp>
      </p:grpSp>
      <p:sp>
        <p:nvSpPr>
          <p:cNvPr id="28" name="TextBox 27">
            <a:extLst>
              <a:ext uri="{FF2B5EF4-FFF2-40B4-BE49-F238E27FC236}">
                <a16:creationId xmlns:a16="http://schemas.microsoft.com/office/drawing/2014/main" id="{EBF04679-AE83-4277-9CFE-ED0717751F14}"/>
              </a:ext>
            </a:extLst>
          </p:cNvPr>
          <p:cNvSpPr txBox="1"/>
          <p:nvPr/>
        </p:nvSpPr>
        <p:spPr>
          <a:xfrm>
            <a:off x="7867132" y="6580525"/>
            <a:ext cx="4172353" cy="138499"/>
          </a:xfrm>
          <a:prstGeom prst="rect">
            <a:avLst/>
          </a:prstGeom>
          <a:noFill/>
        </p:spPr>
        <p:txBody>
          <a:bodyPr wrap="square" lIns="0" tIns="0" rIns="0" bIns="0" rtlCol="0" anchor="t">
            <a:spAutoFit/>
          </a:bodyPr>
          <a:lstStyle/>
          <a:p>
            <a:pPr algn="r" defTabSz="914314">
              <a:spcAft>
                <a:spcPts val="588"/>
              </a:spcAft>
              <a:defRPr/>
            </a:pPr>
            <a:r>
              <a:rPr lang="en-US" sz="900" baseline="30000">
                <a:solidFill>
                  <a:schemeClr val="bg2"/>
                </a:solidFill>
                <a:latin typeface="Segoe UI" panose="020B0502040204020203" pitchFamily="34" charset="0"/>
                <a:cs typeface="Segoe UI" panose="020B0502040204020203" pitchFamily="34" charset="0"/>
              </a:rPr>
              <a:t>1</a:t>
            </a:r>
            <a:r>
              <a:rPr lang="en-US" sz="900">
                <a:solidFill>
                  <a:schemeClr val="bg2"/>
                </a:solidFill>
                <a:latin typeface="Segoe UI" panose="020B0502040204020203" pitchFamily="34" charset="0"/>
                <a:cs typeface="Segoe UI" panose="020B0502040204020203" pitchFamily="34" charset="0"/>
              </a:rPr>
              <a:t>IDC </a:t>
            </a:r>
            <a:r>
              <a:rPr lang="en-US" sz="900" err="1">
                <a:solidFill>
                  <a:schemeClr val="bg2"/>
                </a:solidFill>
                <a:latin typeface="Segoe UI" panose="020B0502040204020203" pitchFamily="34" charset="0"/>
                <a:cs typeface="Segoe UI" panose="020B0502040204020203" pitchFamily="34" charset="0"/>
              </a:rPr>
              <a:t>FutureScape</a:t>
            </a:r>
            <a:r>
              <a:rPr lang="en-US" sz="900">
                <a:solidFill>
                  <a:schemeClr val="bg2"/>
                </a:solidFill>
                <a:latin typeface="Segoe UI" panose="020B0502040204020203" pitchFamily="34" charset="0"/>
                <a:cs typeface="Segoe UI" panose="020B0502040204020203" pitchFamily="34" charset="0"/>
              </a:rPr>
              <a:t>, 2018</a:t>
            </a:r>
          </a:p>
        </p:txBody>
      </p:sp>
    </p:spTree>
    <p:extLst>
      <p:ext uri="{BB962C8B-B14F-4D97-AF65-F5344CB8AC3E}">
        <p14:creationId xmlns:p14="http://schemas.microsoft.com/office/powerpoint/2010/main" val="240144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400"/>
                                        <p:tgtEl>
                                          <p:spTgt spid="15"/>
                                        </p:tgtEl>
                                      </p:cBhvr>
                                    </p:animEffect>
                                  </p:childTnLst>
                                </p:cTn>
                              </p:par>
                              <p:par>
                                <p:cTn id="12" presetID="42" presetClass="path" presetSubtype="0" accel="50000" decel="50000" fill="hold" grpId="1" nodeType="withEffect">
                                  <p:stCondLst>
                                    <p:cond delay="0"/>
                                  </p:stCondLst>
                                  <p:childTnLst>
                                    <p:animMotion origin="layout" path="M 0.00859 -0.02269 L 4.79167E-6 3.7037E-7 " pathEditMode="relative" rAng="0" ptsTypes="AA">
                                      <p:cBhvr>
                                        <p:cTn id="13" dur="400" fill="hold"/>
                                        <p:tgtEl>
                                          <p:spTgt spid="15"/>
                                        </p:tgtEl>
                                        <p:attrNameLst>
                                          <p:attrName>ppt_x</p:attrName>
                                          <p:attrName>ppt_y</p:attrName>
                                        </p:attrNameLst>
                                      </p:cBhvr>
                                      <p:rCtr x="-430" y="1134"/>
                                    </p:animMotion>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125572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Continuous delivery of new features without downtime</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348" name="Rectangle 347">
            <a:extLst>
              <a:ext uri="{FF2B5EF4-FFF2-40B4-BE49-F238E27FC236}">
                <a16:creationId xmlns:a16="http://schemas.microsoft.com/office/drawing/2014/main" id="{7A84C310-BAB9-4192-BABF-F88B49A8A56B}"/>
              </a:ext>
            </a:extLst>
          </p:cNvPr>
          <p:cNvSpPr/>
          <p:nvPr/>
        </p:nvSpPr>
        <p:spPr>
          <a:xfrm>
            <a:off x="455995" y="2023196"/>
            <a:ext cx="3673714" cy="2769989"/>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Unlock team agility with streamlined DevOps without compromising security</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Deliver code faster with managed Kubernetes and built-in CI/CD</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Accelerate the feedback loop with real-time monitoring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Balance speed and security with continuous security and deep traceability </a:t>
            </a: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0" name="Picture 4" descr="Image result for Siemens Healthineers logo png">
            <a:extLst>
              <a:ext uri="{FF2B5EF4-FFF2-40B4-BE49-F238E27FC236}">
                <a16:creationId xmlns:a16="http://schemas.microsoft.com/office/drawing/2014/main" id="{960A8EDC-5C4B-40FD-9AA7-AD24346C679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74055" y="6379424"/>
            <a:ext cx="1294440" cy="317073"/>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a:extLst>
              <a:ext uri="{FF2B5EF4-FFF2-40B4-BE49-F238E27FC236}">
                <a16:creationId xmlns:a16="http://schemas.microsoft.com/office/drawing/2014/main" id="{0161B3D5-E129-4F2D-87A1-92593C9757C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890900" y="6331621"/>
            <a:ext cx="733652" cy="41267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BE5E6FFF-364F-4958-8A02-E761068E7B9E}"/>
              </a:ext>
            </a:extLst>
          </p:cNvPr>
          <p:cNvGrpSpPr/>
          <p:nvPr/>
        </p:nvGrpSpPr>
        <p:grpSpPr>
          <a:xfrm>
            <a:off x="4988542" y="584742"/>
            <a:ext cx="7002489" cy="4912552"/>
            <a:chOff x="4988542" y="584742"/>
            <a:chExt cx="7002489" cy="4912552"/>
          </a:xfrm>
        </p:grpSpPr>
        <p:cxnSp>
          <p:nvCxnSpPr>
            <p:cNvPr id="123" name="Connector: Elbow 122">
              <a:extLst>
                <a:ext uri="{FF2B5EF4-FFF2-40B4-BE49-F238E27FC236}">
                  <a16:creationId xmlns:a16="http://schemas.microsoft.com/office/drawing/2014/main" id="{3ACFE462-DED2-43CD-9F90-1DAECE9276FD}"/>
                </a:ext>
              </a:extLst>
            </p:cNvPr>
            <p:cNvCxnSpPr>
              <a:cxnSpLocks/>
            </p:cNvCxnSpPr>
            <p:nvPr/>
          </p:nvCxnSpPr>
          <p:spPr>
            <a:xfrm rot="5400000" flipH="1" flipV="1">
              <a:off x="7358040" y="3223150"/>
              <a:ext cx="1769364" cy="2778917"/>
            </a:xfrm>
            <a:prstGeom prst="bentConnector3">
              <a:avLst>
                <a:gd name="adj1" fmla="val -12666"/>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C98DF92-1D14-4788-8B6C-46116F9F41EE}"/>
                </a:ext>
              </a:extLst>
            </p:cNvPr>
            <p:cNvCxnSpPr>
              <a:cxnSpLocks/>
              <a:stCxn id="310" idx="1"/>
              <a:endCxn id="153" idx="3"/>
            </p:cNvCxnSpPr>
            <p:nvPr/>
          </p:nvCxnSpPr>
          <p:spPr>
            <a:xfrm flipH="1" flipV="1">
              <a:off x="6939544" y="1314835"/>
              <a:ext cx="2170149" cy="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B9D77DFC-C386-4B5C-97D7-6CE701CF8654}"/>
                </a:ext>
              </a:extLst>
            </p:cNvPr>
            <p:cNvCxnSpPr>
              <a:cxnSpLocks/>
              <a:stCxn id="303" idx="2"/>
            </p:cNvCxnSpPr>
            <p:nvPr/>
          </p:nvCxnSpPr>
          <p:spPr>
            <a:xfrm rot="5400000">
              <a:off x="9836860" y="3389496"/>
              <a:ext cx="1071169" cy="146303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Step 3 II">
              <a:extLst>
                <a:ext uri="{FF2B5EF4-FFF2-40B4-BE49-F238E27FC236}">
                  <a16:creationId xmlns:a16="http://schemas.microsoft.com/office/drawing/2014/main" id="{00C17B86-A460-4141-AB17-B5EE11AEF7BF}"/>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p>
          </p:txBody>
        </p:sp>
        <p:sp>
          <p:nvSpPr>
            <p:cNvPr id="133" name="Step N">
              <a:extLst>
                <a:ext uri="{FF2B5EF4-FFF2-40B4-BE49-F238E27FC236}">
                  <a16:creationId xmlns:a16="http://schemas.microsoft.com/office/drawing/2014/main" id="{D4431D82-183F-4F0A-9EB5-91C5FE98939C}"/>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N</a:t>
              </a:r>
            </a:p>
          </p:txBody>
        </p:sp>
        <p:sp>
          <p:nvSpPr>
            <p:cNvPr id="134" name="Step 3">
              <a:extLst>
                <a:ext uri="{FF2B5EF4-FFF2-40B4-BE49-F238E27FC236}">
                  <a16:creationId xmlns:a16="http://schemas.microsoft.com/office/drawing/2014/main" id="{869E116F-88CE-470A-A7EF-351B3C912860}"/>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endParaRPr lang="en-US" sz="784">
                <a:solidFill>
                  <a:srgbClr val="505050"/>
                </a:solidFill>
                <a:latin typeface="Segoe UI Semibold" panose="020B0702040204020203" pitchFamily="34" charset="0"/>
                <a:cs typeface="Segoe UI Semibold" panose="020B0702040204020203" pitchFamily="34" charset="0"/>
              </a:endParaRPr>
            </a:p>
          </p:txBody>
        </p:sp>
        <p:sp>
          <p:nvSpPr>
            <p:cNvPr id="137" name="Step 2">
              <a:extLst>
                <a:ext uri="{FF2B5EF4-FFF2-40B4-BE49-F238E27FC236}">
                  <a16:creationId xmlns:a16="http://schemas.microsoft.com/office/drawing/2014/main" id="{79536B18-32B7-46C0-9EB2-1E22E1E01C8A}"/>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2</a:t>
              </a:r>
            </a:p>
          </p:txBody>
        </p:sp>
        <p:sp>
          <p:nvSpPr>
            <p:cNvPr id="138" name="Step 1">
              <a:extLst>
                <a:ext uri="{FF2B5EF4-FFF2-40B4-BE49-F238E27FC236}">
                  <a16:creationId xmlns:a16="http://schemas.microsoft.com/office/drawing/2014/main" id="{8BB2F594-82F3-4A4A-B868-204CC4D4EE68}"/>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 </a:t>
              </a:r>
            </a:p>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1</a:t>
              </a:r>
            </a:p>
          </p:txBody>
        </p:sp>
        <p:cxnSp>
          <p:nvCxnSpPr>
            <p:cNvPr id="139" name="Straight Arrow Connector 138">
              <a:extLst>
                <a:ext uri="{FF2B5EF4-FFF2-40B4-BE49-F238E27FC236}">
                  <a16:creationId xmlns:a16="http://schemas.microsoft.com/office/drawing/2014/main" id="{21604A41-D866-45C9-809D-75FB31667C63}"/>
                </a:ext>
              </a:extLst>
            </p:cNvPr>
            <p:cNvCxnSpPr>
              <a:cxnSpLocks/>
              <a:stCxn id="303" idx="1"/>
              <a:endCxn id="215" idx="3"/>
            </p:cNvCxnSpPr>
            <p:nvPr/>
          </p:nvCxnSpPr>
          <p:spPr>
            <a:xfrm flipH="1">
              <a:off x="9790043" y="3316504"/>
              <a:ext cx="1044992" cy="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Rectangle: Rounded Corners 320">
              <a:extLst>
                <a:ext uri="{FF2B5EF4-FFF2-40B4-BE49-F238E27FC236}">
                  <a16:creationId xmlns:a16="http://schemas.microsoft.com/office/drawing/2014/main" id="{7CED3B28-CAAA-4EDF-9266-CEF63E724899}"/>
                </a:ext>
              </a:extLst>
            </p:cNvPr>
            <p:cNvSpPr/>
            <p:nvPr/>
          </p:nvSpPr>
          <p:spPr bwMode="auto">
            <a:xfrm>
              <a:off x="6584335" y="4959434"/>
              <a:ext cx="537855" cy="537855"/>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22" name="Freeform: Shape 321">
              <a:extLst>
                <a:ext uri="{FF2B5EF4-FFF2-40B4-BE49-F238E27FC236}">
                  <a16:creationId xmlns:a16="http://schemas.microsoft.com/office/drawing/2014/main" id="{489680E7-61B6-4667-B9E9-A711270DE077}"/>
                </a:ext>
              </a:extLst>
            </p:cNvPr>
            <p:cNvSpPr>
              <a:spLocks noChangeAspect="1"/>
            </p:cNvSpPr>
            <p:nvPr/>
          </p:nvSpPr>
          <p:spPr bwMode="auto">
            <a:xfrm>
              <a:off x="6692126" y="5067303"/>
              <a:ext cx="322274" cy="32217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solidFill>
                  <a:srgbClr val="3C3C41"/>
                </a:solidFill>
                <a:latin typeface="Segoe UI"/>
              </a:endParaRPr>
            </a:p>
          </p:txBody>
        </p:sp>
        <p:cxnSp>
          <p:nvCxnSpPr>
            <p:cNvPr id="144" name="Connector: Elbow 143">
              <a:extLst>
                <a:ext uri="{FF2B5EF4-FFF2-40B4-BE49-F238E27FC236}">
                  <a16:creationId xmlns:a16="http://schemas.microsoft.com/office/drawing/2014/main" id="{FCBB26E9-DB2B-416C-8AEA-087561F6D116}"/>
                </a:ext>
              </a:extLst>
            </p:cNvPr>
            <p:cNvCxnSpPr/>
            <p:nvPr/>
          </p:nvCxnSpPr>
          <p:spPr>
            <a:xfrm rot="16200000" flipH="1">
              <a:off x="5523970" y="4167998"/>
              <a:ext cx="1500437" cy="620291"/>
            </a:xfrm>
            <a:prstGeom prst="bentConnector2">
              <a:avLst/>
            </a:prstGeom>
            <a:ln w="127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8" name="Title 1">
              <a:extLst>
                <a:ext uri="{FF2B5EF4-FFF2-40B4-BE49-F238E27FC236}">
                  <a16:creationId xmlns:a16="http://schemas.microsoft.com/office/drawing/2014/main" id="{207C0186-A2DC-48B4-AAB5-0167AB341862}"/>
                </a:ext>
              </a:extLst>
            </p:cNvPr>
            <p:cNvSpPr txBox="1">
              <a:spLocks/>
            </p:cNvSpPr>
            <p:nvPr/>
          </p:nvSpPr>
          <p:spPr>
            <a:xfrm>
              <a:off x="6468322" y="4611187"/>
              <a:ext cx="81574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CI/CD  Pipelines</a:t>
              </a:r>
            </a:p>
          </p:txBody>
        </p:sp>
        <p:sp>
          <p:nvSpPr>
            <p:cNvPr id="319" name="Rectangle: Rounded Corners 318">
              <a:extLst>
                <a:ext uri="{FF2B5EF4-FFF2-40B4-BE49-F238E27FC236}">
                  <a16:creationId xmlns:a16="http://schemas.microsoft.com/office/drawing/2014/main" id="{9A923EBC-E84D-4283-8EB1-87CC9ED76BE8}"/>
                </a:ext>
              </a:extLst>
            </p:cNvPr>
            <p:cNvSpPr/>
            <p:nvPr/>
          </p:nvSpPr>
          <p:spPr bwMode="auto">
            <a:xfrm>
              <a:off x="6584335" y="4959434"/>
              <a:ext cx="537855" cy="537855"/>
            </a:xfrm>
            <a:prstGeom prst="roundRect">
              <a:avLst>
                <a:gd name="adj" fmla="val 3125"/>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151" name="Straight Arrow Connector 150">
              <a:extLst>
                <a:ext uri="{FF2B5EF4-FFF2-40B4-BE49-F238E27FC236}">
                  <a16:creationId xmlns:a16="http://schemas.microsoft.com/office/drawing/2014/main" id="{B75DB66E-6A5B-4873-AE0C-7CAF79DC058B}"/>
                </a:ext>
              </a:extLst>
            </p:cNvPr>
            <p:cNvCxnSpPr>
              <a:cxnSpLocks/>
              <a:stCxn id="153" idx="2"/>
            </p:cNvCxnSpPr>
            <p:nvPr/>
          </p:nvCxnSpPr>
          <p:spPr>
            <a:xfrm>
              <a:off x="5964043" y="1843174"/>
              <a:ext cx="0" cy="61270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2E49A61D-7E25-480A-A529-C39E1EB690B0}"/>
                </a:ext>
              </a:extLst>
            </p:cNvPr>
            <p:cNvSpPr/>
            <p:nvPr/>
          </p:nvSpPr>
          <p:spPr bwMode="auto">
            <a:xfrm>
              <a:off x="4988542" y="786495"/>
              <a:ext cx="1951002" cy="1056679"/>
            </a:xfrm>
            <a:prstGeom prst="roundRect">
              <a:avLst>
                <a:gd name="adj" fmla="val 3125"/>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6" name="Title 1">
              <a:extLst>
                <a:ext uri="{FF2B5EF4-FFF2-40B4-BE49-F238E27FC236}">
                  <a16:creationId xmlns:a16="http://schemas.microsoft.com/office/drawing/2014/main" id="{94B4CC49-6995-4A93-8361-A2FF0A3C4878}"/>
                </a:ext>
              </a:extLst>
            </p:cNvPr>
            <p:cNvSpPr txBox="1">
              <a:spLocks/>
            </p:cNvSpPr>
            <p:nvPr/>
          </p:nvSpPr>
          <p:spPr>
            <a:xfrm>
              <a:off x="4988542" y="584742"/>
              <a:ext cx="74585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Inner loop</a:t>
              </a:r>
            </a:p>
          </p:txBody>
        </p:sp>
        <p:sp>
          <p:nvSpPr>
            <p:cNvPr id="157" name="Title 1">
              <a:extLst>
                <a:ext uri="{FF2B5EF4-FFF2-40B4-BE49-F238E27FC236}">
                  <a16:creationId xmlns:a16="http://schemas.microsoft.com/office/drawing/2014/main" id="{8967E833-5CE8-456F-B8CC-3D1DD1C28C8D}"/>
                </a:ext>
              </a:extLst>
            </p:cNvPr>
            <p:cNvSpPr txBox="1">
              <a:spLocks/>
            </p:cNvSpPr>
            <p:nvPr/>
          </p:nvSpPr>
          <p:spPr>
            <a:xfrm>
              <a:off x="7362392" y="2395762"/>
              <a:ext cx="68023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Azure Container Registry</a:t>
              </a:r>
            </a:p>
          </p:txBody>
        </p:sp>
        <p:sp>
          <p:nvSpPr>
            <p:cNvPr id="158" name="Rectangle: Rounded Corners 157">
              <a:extLst>
                <a:ext uri="{FF2B5EF4-FFF2-40B4-BE49-F238E27FC236}">
                  <a16:creationId xmlns:a16="http://schemas.microsoft.com/office/drawing/2014/main" id="{FEE216F5-7FE8-4123-BD3F-C2800AA9D497}"/>
                </a:ext>
              </a:extLst>
            </p:cNvPr>
            <p:cNvSpPr/>
            <p:nvPr/>
          </p:nvSpPr>
          <p:spPr bwMode="auto">
            <a:xfrm>
              <a:off x="7291088" y="2905084"/>
              <a:ext cx="822843" cy="82284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14" name="Title 1">
              <a:extLst>
                <a:ext uri="{FF2B5EF4-FFF2-40B4-BE49-F238E27FC236}">
                  <a16:creationId xmlns:a16="http://schemas.microsoft.com/office/drawing/2014/main" id="{8754DAC9-8DE9-4E32-8071-4A0367AC1724}"/>
                </a:ext>
              </a:extLst>
            </p:cNvPr>
            <p:cNvSpPr txBox="1">
              <a:spLocks/>
            </p:cNvSpPr>
            <p:nvPr/>
          </p:nvSpPr>
          <p:spPr>
            <a:xfrm>
              <a:off x="7919776" y="4756724"/>
              <a:ext cx="81105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Helm chart </a:t>
              </a:r>
            </a:p>
          </p:txBody>
        </p:sp>
        <p:grpSp>
          <p:nvGrpSpPr>
            <p:cNvPr id="315" name="Group 314">
              <a:extLst>
                <a:ext uri="{FF2B5EF4-FFF2-40B4-BE49-F238E27FC236}">
                  <a16:creationId xmlns:a16="http://schemas.microsoft.com/office/drawing/2014/main" id="{D5ED8F33-4AC9-44F4-A552-CEFD25D7AC4A}"/>
                </a:ext>
              </a:extLst>
            </p:cNvPr>
            <p:cNvGrpSpPr/>
            <p:nvPr/>
          </p:nvGrpSpPr>
          <p:grpSpPr>
            <a:xfrm>
              <a:off x="8056377" y="4959439"/>
              <a:ext cx="537855" cy="537855"/>
              <a:chOff x="2544050" y="5011012"/>
              <a:chExt cx="548640" cy="548640"/>
            </a:xfrm>
            <a:noFill/>
          </p:grpSpPr>
          <p:sp>
            <p:nvSpPr>
              <p:cNvPr id="316" name="Rectangle: Rounded Corners 315">
                <a:extLst>
                  <a:ext uri="{FF2B5EF4-FFF2-40B4-BE49-F238E27FC236}">
                    <a16:creationId xmlns:a16="http://schemas.microsoft.com/office/drawing/2014/main" id="{2DCA455B-0067-4735-BE62-3C44B97E84AE}"/>
                  </a:ext>
                </a:extLst>
              </p:cNvPr>
              <p:cNvSpPr/>
              <p:nvPr/>
            </p:nvSpPr>
            <p:spPr bwMode="auto">
              <a:xfrm>
                <a:off x="2544050" y="5011012"/>
                <a:ext cx="548640" cy="548640"/>
              </a:xfrm>
              <a:prstGeom prst="roundRect">
                <a:avLst>
                  <a:gd name="adj" fmla="val 3125"/>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317" name="CRMArticles_EFF5" title="Icon of two documents stacked together with writing on them">
                <a:extLst>
                  <a:ext uri="{FF2B5EF4-FFF2-40B4-BE49-F238E27FC236}">
                    <a16:creationId xmlns:a16="http://schemas.microsoft.com/office/drawing/2014/main" id="{ACD0214A-46DE-4B80-8901-BB47C3647AC3}"/>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grpFill/>
              <a:ln w="12700"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cxnSp>
          <p:nvCxnSpPr>
            <p:cNvPr id="161" name="Connector: Elbow 160">
              <a:extLst>
                <a:ext uri="{FF2B5EF4-FFF2-40B4-BE49-F238E27FC236}">
                  <a16:creationId xmlns:a16="http://schemas.microsoft.com/office/drawing/2014/main" id="{A563CDAF-0008-4348-91F5-B4FF07922C16}"/>
                </a:ext>
              </a:extLst>
            </p:cNvPr>
            <p:cNvCxnSpPr>
              <a:cxnSpLocks/>
            </p:cNvCxnSpPr>
            <p:nvPr/>
          </p:nvCxnSpPr>
          <p:spPr>
            <a:xfrm rot="5400000" flipH="1" flipV="1">
              <a:off x="6480534" y="3784817"/>
              <a:ext cx="1183281" cy="43782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7062DBE-B9C9-490E-A87E-1EBF5DDF6ADF}"/>
                </a:ext>
              </a:extLst>
            </p:cNvPr>
            <p:cNvCxnSpPr>
              <a:cxnSpLocks/>
            </p:cNvCxnSpPr>
            <p:nvPr/>
          </p:nvCxnSpPr>
          <p:spPr>
            <a:xfrm flipH="1">
              <a:off x="7122190" y="5228362"/>
              <a:ext cx="934187"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725F7FC1-7DC4-41E2-8AFC-CB9144553E77}"/>
                </a:ext>
              </a:extLst>
            </p:cNvPr>
            <p:cNvCxnSpPr>
              <a:cxnSpLocks/>
            </p:cNvCxnSpPr>
            <p:nvPr/>
          </p:nvCxnSpPr>
          <p:spPr>
            <a:xfrm rot="16200000" flipV="1">
              <a:off x="7547299" y="3978721"/>
              <a:ext cx="1344637" cy="21137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Title 1">
              <a:extLst>
                <a:ext uri="{FF2B5EF4-FFF2-40B4-BE49-F238E27FC236}">
                  <a16:creationId xmlns:a16="http://schemas.microsoft.com/office/drawing/2014/main" id="{C9089E04-DE3C-494E-A460-3436D915E81B}"/>
                </a:ext>
              </a:extLst>
            </p:cNvPr>
            <p:cNvSpPr txBox="1">
              <a:spLocks/>
            </p:cNvSpPr>
            <p:nvPr/>
          </p:nvSpPr>
          <p:spPr>
            <a:xfrm>
              <a:off x="6445389" y="3510243"/>
              <a:ext cx="815747" cy="398294"/>
            </a:xfrm>
            <a:prstGeom prst="rect">
              <a:avLst/>
            </a:prstGeom>
            <a:solidFill>
              <a:srgbClr val="404040"/>
            </a:solidFill>
          </p:spPr>
          <p:txBody>
            <a:bodyPr vert="horz" wrap="square" lIns="0" tIns="0" rIns="0" bIns="89642"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Container image</a:t>
              </a:r>
            </a:p>
          </p:txBody>
        </p:sp>
        <p:sp>
          <p:nvSpPr>
            <p:cNvPr id="312" name="Rectangle: Rounded Corners 311">
              <a:extLst>
                <a:ext uri="{FF2B5EF4-FFF2-40B4-BE49-F238E27FC236}">
                  <a16:creationId xmlns:a16="http://schemas.microsoft.com/office/drawing/2014/main" id="{C10F8FA9-7648-4F5D-9BCA-9E545CC01A6A}"/>
                </a:ext>
              </a:extLst>
            </p:cNvPr>
            <p:cNvSpPr/>
            <p:nvPr/>
          </p:nvSpPr>
          <p:spPr bwMode="auto">
            <a:xfrm>
              <a:off x="6584335" y="3863157"/>
              <a:ext cx="537855" cy="537855"/>
            </a:xfrm>
            <a:prstGeom prst="roundRect">
              <a:avLst>
                <a:gd name="adj" fmla="val 3125"/>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167" name="Connector: Elbow 166">
              <a:extLst>
                <a:ext uri="{FF2B5EF4-FFF2-40B4-BE49-F238E27FC236}">
                  <a16:creationId xmlns:a16="http://schemas.microsoft.com/office/drawing/2014/main" id="{B8862A66-85E9-468D-9B97-F63222706A8E}"/>
                </a:ext>
              </a:extLst>
            </p:cNvPr>
            <p:cNvCxnSpPr/>
            <p:nvPr/>
          </p:nvCxnSpPr>
          <p:spPr>
            <a:xfrm rot="16200000" flipH="1">
              <a:off x="5523970" y="4167998"/>
              <a:ext cx="1500437" cy="620291"/>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CE1521F-A1A4-4C77-8195-BC712D4CE949}"/>
                </a:ext>
              </a:extLst>
            </p:cNvPr>
            <p:cNvCxnSpPr>
              <a:cxnSpLocks/>
            </p:cNvCxnSpPr>
            <p:nvPr/>
          </p:nvCxnSpPr>
          <p:spPr>
            <a:xfrm>
              <a:off x="8113931" y="3278763"/>
              <a:ext cx="85326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8" name="Title 1">
              <a:extLst>
                <a:ext uri="{FF2B5EF4-FFF2-40B4-BE49-F238E27FC236}">
                  <a16:creationId xmlns:a16="http://schemas.microsoft.com/office/drawing/2014/main" id="{CF7D3169-7257-4681-9219-CB3D87226B19}"/>
                </a:ext>
              </a:extLst>
            </p:cNvPr>
            <p:cNvSpPr txBox="1">
              <a:spLocks/>
            </p:cNvSpPr>
            <p:nvPr/>
          </p:nvSpPr>
          <p:spPr>
            <a:xfrm>
              <a:off x="8973092" y="687944"/>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Monitor</a:t>
              </a:r>
            </a:p>
          </p:txBody>
        </p:sp>
        <p:sp>
          <p:nvSpPr>
            <p:cNvPr id="310" name="Rectangle: Rounded Corners 309">
              <a:extLst>
                <a:ext uri="{FF2B5EF4-FFF2-40B4-BE49-F238E27FC236}">
                  <a16:creationId xmlns:a16="http://schemas.microsoft.com/office/drawing/2014/main" id="{9C6E42CF-629C-476F-81FF-5CA1F0D3F066}"/>
                </a:ext>
              </a:extLst>
            </p:cNvPr>
            <p:cNvSpPr/>
            <p:nvPr/>
          </p:nvSpPr>
          <p:spPr bwMode="auto">
            <a:xfrm>
              <a:off x="9109693" y="1045908"/>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cxnSp>
          <p:nvCxnSpPr>
            <p:cNvPr id="170" name="Straight Arrow Connector 169">
              <a:extLst>
                <a:ext uri="{FF2B5EF4-FFF2-40B4-BE49-F238E27FC236}">
                  <a16:creationId xmlns:a16="http://schemas.microsoft.com/office/drawing/2014/main" id="{C665A841-EC21-45A4-8FB6-601FE04FE0EC}"/>
                </a:ext>
              </a:extLst>
            </p:cNvPr>
            <p:cNvCxnSpPr>
              <a:cxnSpLocks/>
            </p:cNvCxnSpPr>
            <p:nvPr/>
          </p:nvCxnSpPr>
          <p:spPr>
            <a:xfrm flipH="1">
              <a:off x="9378621" y="1583762"/>
              <a:ext cx="1" cy="7433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3" name="Rectangle: Rounded Corners 302">
              <a:extLst>
                <a:ext uri="{FF2B5EF4-FFF2-40B4-BE49-F238E27FC236}">
                  <a16:creationId xmlns:a16="http://schemas.microsoft.com/office/drawing/2014/main" id="{94E832F1-6A23-458B-925F-33EC9B808E8C}"/>
                </a:ext>
              </a:extLst>
            </p:cNvPr>
            <p:cNvSpPr/>
            <p:nvPr/>
          </p:nvSpPr>
          <p:spPr bwMode="auto">
            <a:xfrm>
              <a:off x="10835035" y="3047576"/>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302" name="Title 1">
              <a:extLst>
                <a:ext uri="{FF2B5EF4-FFF2-40B4-BE49-F238E27FC236}">
                  <a16:creationId xmlns:a16="http://schemas.microsoft.com/office/drawing/2014/main" id="{D854A20D-CA3C-4561-A728-AD3AB1063F7C}"/>
                </a:ext>
              </a:extLst>
            </p:cNvPr>
            <p:cNvSpPr txBox="1">
              <a:spLocks/>
            </p:cNvSpPr>
            <p:nvPr/>
          </p:nvSpPr>
          <p:spPr>
            <a:xfrm>
              <a:off x="10698434" y="2687924"/>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Policy</a:t>
              </a:r>
            </a:p>
          </p:txBody>
        </p:sp>
        <p:sp>
          <p:nvSpPr>
            <p:cNvPr id="298" name="Rectangle: Rounded Corners 297">
              <a:extLst>
                <a:ext uri="{FF2B5EF4-FFF2-40B4-BE49-F238E27FC236}">
                  <a16:creationId xmlns:a16="http://schemas.microsoft.com/office/drawing/2014/main" id="{928D9E95-1320-4CC8-B4FD-A7CC13412A79}"/>
                </a:ext>
              </a:extLst>
            </p:cNvPr>
            <p:cNvSpPr/>
            <p:nvPr/>
          </p:nvSpPr>
          <p:spPr bwMode="auto">
            <a:xfrm>
              <a:off x="5552622" y="2905082"/>
              <a:ext cx="822843" cy="822843"/>
            </a:xfrm>
            <a:prstGeom prst="roundRect">
              <a:avLst>
                <a:gd name="adj" fmla="val 3125"/>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99" name="Title 1">
              <a:extLst>
                <a:ext uri="{FF2B5EF4-FFF2-40B4-BE49-F238E27FC236}">
                  <a16:creationId xmlns:a16="http://schemas.microsoft.com/office/drawing/2014/main" id="{D5191AB2-8061-4EF3-8E06-54A7EE43175E}"/>
                </a:ext>
              </a:extLst>
            </p:cNvPr>
            <p:cNvSpPr txBox="1">
              <a:spLocks/>
            </p:cNvSpPr>
            <p:nvPr/>
          </p:nvSpPr>
          <p:spPr>
            <a:xfrm>
              <a:off x="5552622" y="2549646"/>
              <a:ext cx="8228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Source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code control</a:t>
              </a:r>
            </a:p>
          </p:txBody>
        </p:sp>
        <p:cxnSp>
          <p:nvCxnSpPr>
            <p:cNvPr id="186" name="Straight Arrow Connector 185">
              <a:extLst>
                <a:ext uri="{FF2B5EF4-FFF2-40B4-BE49-F238E27FC236}">
                  <a16:creationId xmlns:a16="http://schemas.microsoft.com/office/drawing/2014/main" id="{E7F793DE-3F65-40A6-B2C5-C51CF80317B5}"/>
                </a:ext>
              </a:extLst>
            </p:cNvPr>
            <p:cNvCxnSpPr>
              <a:cxnSpLocks/>
            </p:cNvCxnSpPr>
            <p:nvPr/>
          </p:nvCxnSpPr>
          <p:spPr>
            <a:xfrm>
              <a:off x="5717618" y="1293795"/>
              <a:ext cx="52184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4AB0A1C-3B03-4BF1-B9A8-EF4611269D7F}"/>
                </a:ext>
              </a:extLst>
            </p:cNvPr>
            <p:cNvCxnSpPr>
              <a:cxnSpLocks/>
            </p:cNvCxnSpPr>
            <p:nvPr/>
          </p:nvCxnSpPr>
          <p:spPr>
            <a:xfrm flipH="1">
              <a:off x="5723775" y="1457206"/>
              <a:ext cx="52184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7" name="Title 1">
              <a:extLst>
                <a:ext uri="{FF2B5EF4-FFF2-40B4-BE49-F238E27FC236}">
                  <a16:creationId xmlns:a16="http://schemas.microsoft.com/office/drawing/2014/main" id="{7376CC0A-9A0A-4B48-81F9-F142744F8416}"/>
                </a:ext>
              </a:extLst>
            </p:cNvPr>
            <p:cNvSpPr txBox="1">
              <a:spLocks/>
            </p:cNvSpPr>
            <p:nvPr/>
          </p:nvSpPr>
          <p:spPr>
            <a:xfrm>
              <a:off x="5760912" y="1084357"/>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chemeClr val="bg1"/>
                  </a:solidFill>
                  <a:latin typeface="Segoe UI"/>
                  <a:cs typeface="Segoe UI Semibold" panose="020B0702040204020203" pitchFamily="34" charset="0"/>
                </a:rPr>
                <a:t>Test</a:t>
              </a:r>
            </a:p>
          </p:txBody>
        </p:sp>
        <p:sp>
          <p:nvSpPr>
            <p:cNvPr id="200" name="Title 1">
              <a:extLst>
                <a:ext uri="{FF2B5EF4-FFF2-40B4-BE49-F238E27FC236}">
                  <a16:creationId xmlns:a16="http://schemas.microsoft.com/office/drawing/2014/main" id="{156029CC-09D3-4855-8D97-221794702D64}"/>
                </a:ext>
              </a:extLst>
            </p:cNvPr>
            <p:cNvSpPr txBox="1">
              <a:spLocks/>
            </p:cNvSpPr>
            <p:nvPr/>
          </p:nvSpPr>
          <p:spPr>
            <a:xfrm>
              <a:off x="5760912" y="1519409"/>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chemeClr val="bg1"/>
                  </a:solidFill>
                  <a:latin typeface="Segoe UI"/>
                  <a:cs typeface="Segoe UI Semibold" panose="020B0702040204020203" pitchFamily="34" charset="0"/>
                </a:rPr>
                <a:t>Debug</a:t>
              </a:r>
            </a:p>
          </p:txBody>
        </p:sp>
        <p:sp>
          <p:nvSpPr>
            <p:cNvPr id="285" name="Title 1">
              <a:extLst>
                <a:ext uri="{FF2B5EF4-FFF2-40B4-BE49-F238E27FC236}">
                  <a16:creationId xmlns:a16="http://schemas.microsoft.com/office/drawing/2014/main" id="{733E9F12-EEF3-4537-B3A3-C3FC65E9F52B}"/>
                </a:ext>
              </a:extLst>
            </p:cNvPr>
            <p:cNvSpPr txBox="1">
              <a:spLocks/>
            </p:cNvSpPr>
            <p:nvPr/>
          </p:nvSpPr>
          <p:spPr>
            <a:xfrm>
              <a:off x="5146713" y="888695"/>
              <a:ext cx="60140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chemeClr val="bg1"/>
                  </a:solidFill>
                  <a:latin typeface="Segoe UI Semibold" panose="020B0702040204020203" pitchFamily="34" charset="0"/>
                  <a:cs typeface="Segoe UI Semibold" panose="020B0702040204020203" pitchFamily="34" charset="0"/>
                </a:rPr>
                <a:t>Dev environment</a:t>
              </a:r>
            </a:p>
          </p:txBody>
        </p:sp>
        <p:sp>
          <p:nvSpPr>
            <p:cNvPr id="287" name="Rectangle: Rounded Corners 286">
              <a:extLst>
                <a:ext uri="{FF2B5EF4-FFF2-40B4-BE49-F238E27FC236}">
                  <a16:creationId xmlns:a16="http://schemas.microsoft.com/office/drawing/2014/main" id="{FCF2733D-5BAF-42EC-A828-E8F3AAB1CF41}"/>
                </a:ext>
              </a:extLst>
            </p:cNvPr>
            <p:cNvSpPr/>
            <p:nvPr/>
          </p:nvSpPr>
          <p:spPr bwMode="auto">
            <a:xfrm>
              <a:off x="5180928" y="1181383"/>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69" name="Title 1">
              <a:extLst>
                <a:ext uri="{FF2B5EF4-FFF2-40B4-BE49-F238E27FC236}">
                  <a16:creationId xmlns:a16="http://schemas.microsoft.com/office/drawing/2014/main" id="{437ED4C6-AA72-4427-AFC1-AAC20338AD9D}"/>
                </a:ext>
              </a:extLst>
            </p:cNvPr>
            <p:cNvSpPr txBox="1">
              <a:spLocks/>
            </p:cNvSpPr>
            <p:nvPr/>
          </p:nvSpPr>
          <p:spPr>
            <a:xfrm>
              <a:off x="6247859" y="888698"/>
              <a:ext cx="533514"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chemeClr val="bg1"/>
                  </a:solidFill>
                  <a:latin typeface="Segoe UI Semibold" panose="020B0702040204020203" pitchFamily="34" charset="0"/>
                  <a:cs typeface="Segoe UI Semibold" panose="020B0702040204020203" pitchFamily="34" charset="0"/>
                </a:rPr>
                <a:t>AKS dev cluster</a:t>
              </a:r>
            </a:p>
          </p:txBody>
        </p:sp>
        <p:sp>
          <p:nvSpPr>
            <p:cNvPr id="273" name="Rectangle: Rounded Corners 272">
              <a:extLst>
                <a:ext uri="{FF2B5EF4-FFF2-40B4-BE49-F238E27FC236}">
                  <a16:creationId xmlns:a16="http://schemas.microsoft.com/office/drawing/2014/main" id="{530AADD2-BA4C-44B2-8B0D-C21F51607C4E}"/>
                </a:ext>
              </a:extLst>
            </p:cNvPr>
            <p:cNvSpPr/>
            <p:nvPr/>
          </p:nvSpPr>
          <p:spPr bwMode="auto">
            <a:xfrm>
              <a:off x="6247859" y="1181386"/>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04" name="Oval 203">
              <a:extLst>
                <a:ext uri="{FF2B5EF4-FFF2-40B4-BE49-F238E27FC236}">
                  <a16:creationId xmlns:a16="http://schemas.microsoft.com/office/drawing/2014/main" id="{F2E90E20-F5B4-4549-8F5A-96ECBBC15BA8}"/>
                </a:ext>
              </a:extLst>
            </p:cNvPr>
            <p:cNvSpPr/>
            <p:nvPr/>
          </p:nvSpPr>
          <p:spPr bwMode="auto">
            <a:xfrm>
              <a:off x="5777289" y="3663971"/>
              <a:ext cx="373510" cy="373510"/>
            </a:xfrm>
            <a:prstGeom prst="ellipse">
              <a:avLst/>
            </a:prstGeom>
            <a:solidFill>
              <a:srgbClr val="404040"/>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120000"/>
                </a:lnSpc>
                <a:spcBef>
                  <a:spcPct val="0"/>
                </a:spcBef>
                <a:spcAft>
                  <a:spcPct val="0"/>
                </a:spcAft>
              </a:pPr>
              <a:r>
                <a:rPr lang="en-US" sz="1961" b="1">
                  <a:solidFill>
                    <a:srgbClr val="00B050"/>
                  </a:solidFill>
                  <a:latin typeface="Segoe UI"/>
                  <a:cs typeface="Segoe UI" pitchFamily="34" charset="0"/>
                  <a:sym typeface="Wingdings 2" panose="05020102010507070707" pitchFamily="18" charset="2"/>
                </a:rPr>
                <a:t></a:t>
              </a:r>
              <a:endParaRPr lang="en-US" sz="1961" b="1">
                <a:solidFill>
                  <a:srgbClr val="00B050"/>
                </a:solidFill>
                <a:latin typeface="Segoe UI"/>
                <a:cs typeface="Segoe UI" pitchFamily="34" charset="0"/>
              </a:endParaRPr>
            </a:p>
          </p:txBody>
        </p:sp>
        <p:sp>
          <p:nvSpPr>
            <p:cNvPr id="263" name="Title 1">
              <a:extLst>
                <a:ext uri="{FF2B5EF4-FFF2-40B4-BE49-F238E27FC236}">
                  <a16:creationId xmlns:a16="http://schemas.microsoft.com/office/drawing/2014/main" id="{07433D21-308D-455F-A476-3D3DF327AF67}"/>
                </a:ext>
              </a:extLst>
            </p:cNvPr>
            <p:cNvSpPr txBox="1">
              <a:spLocks/>
            </p:cNvSpPr>
            <p:nvPr/>
          </p:nvSpPr>
          <p:spPr>
            <a:xfrm>
              <a:off x="8768652" y="4756720"/>
              <a:ext cx="81105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Terraform</a:t>
              </a:r>
            </a:p>
          </p:txBody>
        </p:sp>
        <p:sp>
          <p:nvSpPr>
            <p:cNvPr id="264" name="Rectangle: Rounded Corners 263">
              <a:extLst>
                <a:ext uri="{FF2B5EF4-FFF2-40B4-BE49-F238E27FC236}">
                  <a16:creationId xmlns:a16="http://schemas.microsoft.com/office/drawing/2014/main" id="{A09C0411-BE4D-4EEB-BED9-E25C1DF36D75}"/>
                </a:ext>
              </a:extLst>
            </p:cNvPr>
            <p:cNvSpPr/>
            <p:nvPr/>
          </p:nvSpPr>
          <p:spPr bwMode="auto">
            <a:xfrm>
              <a:off x="8905253" y="4959435"/>
              <a:ext cx="537855" cy="537855"/>
            </a:xfrm>
            <a:prstGeom prst="roundRect">
              <a:avLst>
                <a:gd name="adj" fmla="val 3125"/>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endParaRPr lang="en-US" sz="1174">
                <a:solidFill>
                  <a:srgbClr val="505050"/>
                </a:solidFill>
                <a:latin typeface="Segoe UI"/>
                <a:cs typeface="Segoe UI" pitchFamily="34" charset="0"/>
              </a:endParaRPr>
            </a:p>
          </p:txBody>
        </p:sp>
        <p:sp>
          <p:nvSpPr>
            <p:cNvPr id="210" name="Title 1">
              <a:extLst>
                <a:ext uri="{FF2B5EF4-FFF2-40B4-BE49-F238E27FC236}">
                  <a16:creationId xmlns:a16="http://schemas.microsoft.com/office/drawing/2014/main" id="{6988FF52-4C90-4525-BDB5-10E292503BF4}"/>
                </a:ext>
              </a:extLst>
            </p:cNvPr>
            <p:cNvSpPr txBox="1">
              <a:spLocks/>
            </p:cNvSpPr>
            <p:nvPr/>
          </p:nvSpPr>
          <p:spPr>
            <a:xfrm>
              <a:off x="8967199" y="2395762"/>
              <a:ext cx="811057"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AKS production cluster</a:t>
              </a:r>
            </a:p>
          </p:txBody>
        </p:sp>
        <p:sp>
          <p:nvSpPr>
            <p:cNvPr id="215" name="Rectangle: Rounded Corners 214">
              <a:extLst>
                <a:ext uri="{FF2B5EF4-FFF2-40B4-BE49-F238E27FC236}">
                  <a16:creationId xmlns:a16="http://schemas.microsoft.com/office/drawing/2014/main" id="{766A4F91-FC63-43EC-B06E-84704536D158}"/>
                </a:ext>
              </a:extLst>
            </p:cNvPr>
            <p:cNvSpPr/>
            <p:nvPr/>
          </p:nvSpPr>
          <p:spPr bwMode="auto">
            <a:xfrm>
              <a:off x="8967200" y="2905083"/>
              <a:ext cx="822843" cy="822843"/>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216" name="Straight Arrow Connector 215">
              <a:extLst>
                <a:ext uri="{FF2B5EF4-FFF2-40B4-BE49-F238E27FC236}">
                  <a16:creationId xmlns:a16="http://schemas.microsoft.com/office/drawing/2014/main" id="{4594A1A4-F43A-41C9-A8B9-5589B2E9B911}"/>
                </a:ext>
              </a:extLst>
            </p:cNvPr>
            <p:cNvCxnSpPr>
              <a:cxnSpLocks/>
              <a:stCxn id="264" idx="1"/>
              <a:endCxn id="316" idx="3"/>
            </p:cNvCxnSpPr>
            <p:nvPr/>
          </p:nvCxnSpPr>
          <p:spPr>
            <a:xfrm flipH="1">
              <a:off x="8594232" y="5228363"/>
              <a:ext cx="311021" cy="4"/>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2D1B924-32F5-455C-A42D-1435112D2986}"/>
                </a:ext>
              </a:extLst>
            </p:cNvPr>
            <p:cNvCxnSpPr/>
            <p:nvPr/>
          </p:nvCxnSpPr>
          <p:spPr>
            <a:xfrm flipH="1" flipV="1">
              <a:off x="9170046" y="3727926"/>
              <a:ext cx="4135" cy="1024659"/>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1" name="Freeform: Shape 230">
              <a:extLst>
                <a:ext uri="{FF2B5EF4-FFF2-40B4-BE49-F238E27FC236}">
                  <a16:creationId xmlns:a16="http://schemas.microsoft.com/office/drawing/2014/main" id="{EA7D7D2C-F62D-4199-AD68-700D8579D07B}"/>
                </a:ext>
              </a:extLst>
            </p:cNvPr>
            <p:cNvSpPr/>
            <p:nvPr/>
          </p:nvSpPr>
          <p:spPr bwMode="auto">
            <a:xfrm rot="18164866">
              <a:off x="9659587" y="3244158"/>
              <a:ext cx="771958" cy="1227002"/>
            </a:xfrm>
            <a:custGeom>
              <a:avLst/>
              <a:gdLst>
                <a:gd name="connsiteX0" fmla="*/ 397902 w 787437"/>
                <a:gd name="connsiteY0" fmla="*/ 0 h 1251606"/>
                <a:gd name="connsiteX1" fmla="*/ 600568 w 787437"/>
                <a:gd name="connsiteY1" fmla="*/ 524259 h 1251606"/>
                <a:gd name="connsiteX2" fmla="*/ 650773 w 787437"/>
                <a:gd name="connsiteY2" fmla="*/ 559585 h 1251606"/>
                <a:gd name="connsiteX3" fmla="*/ 705545 w 787437"/>
                <a:gd name="connsiteY3" fmla="*/ 617546 h 1251606"/>
                <a:gd name="connsiteX4" fmla="*/ 634059 w 787437"/>
                <a:gd name="connsiteY4" fmla="*/ 1169714 h 1251606"/>
                <a:gd name="connsiteX5" fmla="*/ 81892 w 787437"/>
                <a:gd name="connsiteY5" fmla="*/ 1098228 h 1251606"/>
                <a:gd name="connsiteX6" fmla="*/ 153378 w 787437"/>
                <a:gd name="connsiteY6" fmla="*/ 546060 h 1251606"/>
                <a:gd name="connsiteX7" fmla="*/ 197383 w 787437"/>
                <a:gd name="connsiteY7" fmla="*/ 518704 h 125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437" h="1251606">
                  <a:moveTo>
                    <a:pt x="397902" y="0"/>
                  </a:moveTo>
                  <a:lnTo>
                    <a:pt x="600568" y="524259"/>
                  </a:lnTo>
                  <a:lnTo>
                    <a:pt x="650773" y="559585"/>
                  </a:lnTo>
                  <a:cubicBezTo>
                    <a:pt x="670573" y="576683"/>
                    <a:pt x="688953" y="596019"/>
                    <a:pt x="705545" y="617546"/>
                  </a:cubicBezTo>
                  <a:cubicBezTo>
                    <a:pt x="838282" y="789764"/>
                    <a:pt x="806277" y="1036977"/>
                    <a:pt x="634059" y="1169714"/>
                  </a:cubicBezTo>
                  <a:cubicBezTo>
                    <a:pt x="461842" y="1302451"/>
                    <a:pt x="214628" y="1270445"/>
                    <a:pt x="81892" y="1098228"/>
                  </a:cubicBezTo>
                  <a:cubicBezTo>
                    <a:pt x="-50845" y="926010"/>
                    <a:pt x="-18840" y="678797"/>
                    <a:pt x="153378" y="546060"/>
                  </a:cubicBezTo>
                  <a:lnTo>
                    <a:pt x="197383" y="518704"/>
                  </a:lnTo>
                  <a:close/>
                </a:path>
              </a:pathLst>
            </a:custGeom>
            <a:solidFill>
              <a:schemeClr val="bg1">
                <a:lumMod val="95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Freeform: Shape 259">
              <a:extLst>
                <a:ext uri="{FF2B5EF4-FFF2-40B4-BE49-F238E27FC236}">
                  <a16:creationId xmlns:a16="http://schemas.microsoft.com/office/drawing/2014/main" id="{206DD70B-921B-4871-B9D8-45EA0E648810}"/>
                </a:ext>
              </a:extLst>
            </p:cNvPr>
            <p:cNvSpPr/>
            <p:nvPr/>
          </p:nvSpPr>
          <p:spPr>
            <a:xfrm>
              <a:off x="9222600" y="3372504"/>
              <a:ext cx="2334" cy="233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256" name="Oval 255">
              <a:extLst>
                <a:ext uri="{FF2B5EF4-FFF2-40B4-BE49-F238E27FC236}">
                  <a16:creationId xmlns:a16="http://schemas.microsoft.com/office/drawing/2014/main" id="{FBE899ED-2DE7-4146-B51E-34E0A3D5AC44}"/>
                </a:ext>
              </a:extLst>
            </p:cNvPr>
            <p:cNvSpPr/>
            <p:nvPr/>
          </p:nvSpPr>
          <p:spPr bwMode="auto">
            <a:xfrm rot="2313435">
              <a:off x="10224640" y="3717211"/>
              <a:ext cx="280133" cy="28013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TextBox 256">
              <a:extLst>
                <a:ext uri="{FF2B5EF4-FFF2-40B4-BE49-F238E27FC236}">
                  <a16:creationId xmlns:a16="http://schemas.microsoft.com/office/drawing/2014/main" id="{CF1963CF-BA55-44F2-BE79-457E74439652}"/>
                </a:ext>
              </a:extLst>
            </p:cNvPr>
            <p:cNvSpPr txBox="1"/>
            <p:nvPr/>
          </p:nvSpPr>
          <p:spPr>
            <a:xfrm>
              <a:off x="10184069" y="3787073"/>
              <a:ext cx="358570" cy="135777"/>
            </a:xfrm>
            <a:prstGeom prst="rect">
              <a:avLst/>
            </a:prstGeom>
            <a:noFill/>
          </p:spPr>
          <p:txBody>
            <a:bodyPr wrap="square" lIns="0" tIns="0" rIns="0" bIns="0" rtlCol="0">
              <a:spAutoFit/>
            </a:bodyPr>
            <a:lstStyle/>
            <a:p>
              <a:pPr algn="ctr" defTabSz="914367">
                <a:lnSpc>
                  <a:spcPct val="90000"/>
                </a:lnSpc>
                <a:spcAft>
                  <a:spcPts val="588"/>
                </a:spcAft>
              </a:pPr>
              <a:r>
                <a:rPr lang="en-US" sz="980">
                  <a:solidFill>
                    <a:srgbClr val="FFFFFF"/>
                  </a:solidFill>
                  <a:latin typeface="Segoe UI Semibold"/>
                </a:rPr>
                <a:t>v1</a:t>
              </a:r>
            </a:p>
          </p:txBody>
        </p:sp>
        <p:sp>
          <p:nvSpPr>
            <p:cNvPr id="254" name="Oval 253">
              <a:extLst>
                <a:ext uri="{FF2B5EF4-FFF2-40B4-BE49-F238E27FC236}">
                  <a16:creationId xmlns:a16="http://schemas.microsoft.com/office/drawing/2014/main" id="{4596CA04-4C2E-492A-8B19-4899518BDDD5}"/>
                </a:ext>
              </a:extLst>
            </p:cNvPr>
            <p:cNvSpPr/>
            <p:nvPr/>
          </p:nvSpPr>
          <p:spPr bwMode="auto">
            <a:xfrm rot="2313435">
              <a:off x="10012769" y="3987666"/>
              <a:ext cx="280133" cy="280133"/>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TextBox 254">
              <a:extLst>
                <a:ext uri="{FF2B5EF4-FFF2-40B4-BE49-F238E27FC236}">
                  <a16:creationId xmlns:a16="http://schemas.microsoft.com/office/drawing/2014/main" id="{F2F15AC0-490C-43B6-BCE5-48CC60F787C1}"/>
                </a:ext>
              </a:extLst>
            </p:cNvPr>
            <p:cNvSpPr txBox="1"/>
            <p:nvPr/>
          </p:nvSpPr>
          <p:spPr>
            <a:xfrm>
              <a:off x="9978638" y="4054756"/>
              <a:ext cx="358570" cy="135777"/>
            </a:xfrm>
            <a:prstGeom prst="rect">
              <a:avLst/>
            </a:prstGeom>
            <a:noFill/>
          </p:spPr>
          <p:txBody>
            <a:bodyPr wrap="square" lIns="0" tIns="0" rIns="0" bIns="0" rtlCol="0">
              <a:spAutoFit/>
            </a:bodyPr>
            <a:lstStyle/>
            <a:p>
              <a:pPr algn="ctr" defTabSz="914367">
                <a:lnSpc>
                  <a:spcPct val="90000"/>
                </a:lnSpc>
                <a:spcAft>
                  <a:spcPts val="588"/>
                </a:spcAft>
              </a:pPr>
              <a:r>
                <a:rPr lang="en-US" sz="980">
                  <a:solidFill>
                    <a:srgbClr val="FFFFFF"/>
                  </a:solidFill>
                  <a:latin typeface="Segoe UI Semibold"/>
                </a:rPr>
                <a:t>v2</a:t>
              </a:r>
            </a:p>
          </p:txBody>
        </p:sp>
        <p:cxnSp>
          <p:nvCxnSpPr>
            <p:cNvPr id="235" name="Straight Connector 234">
              <a:extLst>
                <a:ext uri="{FF2B5EF4-FFF2-40B4-BE49-F238E27FC236}">
                  <a16:creationId xmlns:a16="http://schemas.microsoft.com/office/drawing/2014/main" id="{4F50A6A7-54D4-4E52-8650-F671B02E49EE}"/>
                </a:ext>
              </a:extLst>
            </p:cNvPr>
            <p:cNvCxnSpPr>
              <a:cxnSpLocks/>
              <a:endCxn id="244" idx="2"/>
            </p:cNvCxnSpPr>
            <p:nvPr/>
          </p:nvCxnSpPr>
          <p:spPr>
            <a:xfrm>
              <a:off x="9377524" y="1994299"/>
              <a:ext cx="2056815" cy="0"/>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9D9F2B8-33E3-401C-9AAA-688D53F79E1A}"/>
                </a:ext>
              </a:extLst>
            </p:cNvPr>
            <p:cNvGrpSpPr/>
            <p:nvPr/>
          </p:nvGrpSpPr>
          <p:grpSpPr>
            <a:xfrm>
              <a:off x="9722833" y="1446015"/>
              <a:ext cx="740664" cy="735039"/>
              <a:chOff x="9722833" y="1446015"/>
              <a:chExt cx="740664" cy="735039"/>
            </a:xfrm>
          </p:grpSpPr>
          <p:sp>
            <p:nvSpPr>
              <p:cNvPr id="250" name="Title 1">
                <a:extLst>
                  <a:ext uri="{FF2B5EF4-FFF2-40B4-BE49-F238E27FC236}">
                    <a16:creationId xmlns:a16="http://schemas.microsoft.com/office/drawing/2014/main" id="{658DAF83-6D80-41CC-98EF-819D7866B8FB}"/>
                  </a:ext>
                </a:extLst>
              </p:cNvPr>
              <p:cNvSpPr txBox="1">
                <a:spLocks/>
              </p:cNvSpPr>
              <p:nvPr/>
            </p:nvSpPr>
            <p:spPr>
              <a:xfrm>
                <a:off x="9722833" y="1446015"/>
                <a:ext cx="740664" cy="307777"/>
              </a:xfrm>
              <a:prstGeom prst="rect">
                <a:avLst/>
              </a:prstGeom>
            </p:spPr>
            <p:txBody>
              <a:bodyPr vert="horz" wrap="square" lIns="0" tIns="0" rIns="0" bIns="0" rtlCol="0" anchor="b">
                <a:no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App telemetry</a:t>
                </a:r>
              </a:p>
            </p:txBody>
          </p:sp>
          <p:grpSp>
            <p:nvGrpSpPr>
              <p:cNvPr id="251" name="Group 250">
                <a:extLst>
                  <a:ext uri="{FF2B5EF4-FFF2-40B4-BE49-F238E27FC236}">
                    <a16:creationId xmlns:a16="http://schemas.microsoft.com/office/drawing/2014/main" id="{04F740FB-D75C-4627-8F0A-1797FD3D2267}"/>
                  </a:ext>
                </a:extLst>
              </p:cNvPr>
              <p:cNvGrpSpPr/>
              <p:nvPr/>
            </p:nvGrpSpPr>
            <p:grpSpPr>
              <a:xfrm>
                <a:off x="9906224" y="1807544"/>
                <a:ext cx="373510" cy="373510"/>
                <a:chOff x="10175834" y="2727756"/>
                <a:chExt cx="381000" cy="381000"/>
              </a:xfrm>
            </p:grpSpPr>
            <p:sp>
              <p:nvSpPr>
                <p:cNvPr id="252" name="Oval 251">
                  <a:extLst>
                    <a:ext uri="{FF2B5EF4-FFF2-40B4-BE49-F238E27FC236}">
                      <a16:creationId xmlns:a16="http://schemas.microsoft.com/office/drawing/2014/main" id="{3578CEBA-32D8-4C14-BE3B-CD99BAAFC92B}"/>
                    </a:ext>
                  </a:extLst>
                </p:cNvPr>
                <p:cNvSpPr/>
                <p:nvPr/>
              </p:nvSpPr>
              <p:spPr bwMode="auto">
                <a:xfrm>
                  <a:off x="10175834" y="2727756"/>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53" name="binary" title="Icon of binary code, ones and zeros">
                  <a:extLst>
                    <a:ext uri="{FF2B5EF4-FFF2-40B4-BE49-F238E27FC236}">
                      <a16:creationId xmlns:a16="http://schemas.microsoft.com/office/drawing/2014/main" id="{54BD48F3-5F63-4E26-AD79-CAB46B2B77FB}"/>
                    </a:ext>
                  </a:extLst>
                </p:cNvPr>
                <p:cNvSpPr>
                  <a:spLocks noChangeAspect="1" noEditPoints="1"/>
                </p:cNvSpPr>
                <p:nvPr/>
              </p:nvSpPr>
              <p:spPr bwMode="auto">
                <a:xfrm>
                  <a:off x="10264030" y="2829917"/>
                  <a:ext cx="204608" cy="176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grpSp>
          <p:nvGrpSpPr>
            <p:cNvPr id="7" name="Group 6">
              <a:extLst>
                <a:ext uri="{FF2B5EF4-FFF2-40B4-BE49-F238E27FC236}">
                  <a16:creationId xmlns:a16="http://schemas.microsoft.com/office/drawing/2014/main" id="{6B00ADAA-E94E-440F-A923-B97597952983}"/>
                </a:ext>
              </a:extLst>
            </p:cNvPr>
            <p:cNvGrpSpPr/>
            <p:nvPr/>
          </p:nvGrpSpPr>
          <p:grpSpPr>
            <a:xfrm>
              <a:off x="10488269" y="1446015"/>
              <a:ext cx="740664" cy="735039"/>
              <a:chOff x="10443346" y="1446015"/>
              <a:chExt cx="740664" cy="735039"/>
            </a:xfrm>
          </p:grpSpPr>
          <p:sp>
            <p:nvSpPr>
              <p:cNvPr id="246" name="Title 1">
                <a:extLst>
                  <a:ext uri="{FF2B5EF4-FFF2-40B4-BE49-F238E27FC236}">
                    <a16:creationId xmlns:a16="http://schemas.microsoft.com/office/drawing/2014/main" id="{4F784498-92AF-4CFF-AB51-8EE93E38BE1F}"/>
                  </a:ext>
                </a:extLst>
              </p:cNvPr>
              <p:cNvSpPr txBox="1">
                <a:spLocks/>
              </p:cNvSpPr>
              <p:nvPr/>
            </p:nvSpPr>
            <p:spPr>
              <a:xfrm>
                <a:off x="10443346" y="1446015"/>
                <a:ext cx="740664" cy="307777"/>
              </a:xfrm>
              <a:prstGeom prst="rect">
                <a:avLst/>
              </a:prstGeom>
            </p:spPr>
            <p:txBody>
              <a:bodyPr vert="horz" wrap="square" lIns="0" tIns="0" rIns="0" bIns="0" rtlCol="0" anchor="b">
                <a:no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Container health</a:t>
                </a:r>
              </a:p>
            </p:txBody>
          </p:sp>
          <p:grpSp>
            <p:nvGrpSpPr>
              <p:cNvPr id="247" name="Group 246">
                <a:extLst>
                  <a:ext uri="{FF2B5EF4-FFF2-40B4-BE49-F238E27FC236}">
                    <a16:creationId xmlns:a16="http://schemas.microsoft.com/office/drawing/2014/main" id="{1601A359-4F62-4178-A43E-6382D571E6B7}"/>
                  </a:ext>
                </a:extLst>
              </p:cNvPr>
              <p:cNvGrpSpPr/>
              <p:nvPr/>
            </p:nvGrpSpPr>
            <p:grpSpPr>
              <a:xfrm>
                <a:off x="10626737" y="1807544"/>
                <a:ext cx="373510" cy="373510"/>
                <a:chOff x="10910795" y="2706862"/>
                <a:chExt cx="381000" cy="381000"/>
              </a:xfrm>
            </p:grpSpPr>
            <p:sp>
              <p:nvSpPr>
                <p:cNvPr id="248" name="Oval 247">
                  <a:extLst>
                    <a:ext uri="{FF2B5EF4-FFF2-40B4-BE49-F238E27FC236}">
                      <a16:creationId xmlns:a16="http://schemas.microsoft.com/office/drawing/2014/main" id="{582CEE1F-4C69-4008-8840-6BD5E9A455AA}"/>
                    </a:ext>
                  </a:extLst>
                </p:cNvPr>
                <p:cNvSpPr/>
                <p:nvPr/>
              </p:nvSpPr>
              <p:spPr bwMode="auto">
                <a:xfrm>
                  <a:off x="10910795" y="2706862"/>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49" name="Freeform 9" title="Icon of a heart with a heartbeat monitor line through the middle">
                  <a:extLst>
                    <a:ext uri="{FF2B5EF4-FFF2-40B4-BE49-F238E27FC236}">
                      <a16:creationId xmlns:a16="http://schemas.microsoft.com/office/drawing/2014/main" id="{DAA582F0-D623-422B-9154-603B8ABAD654}"/>
                    </a:ext>
                  </a:extLst>
                </p:cNvPr>
                <p:cNvSpPr>
                  <a:spLocks noChangeAspect="1"/>
                </p:cNvSpPr>
                <p:nvPr/>
              </p:nvSpPr>
              <p:spPr bwMode="auto">
                <a:xfrm>
                  <a:off x="10986995" y="2800570"/>
                  <a:ext cx="228600" cy="19358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grpSp>
        <p:grpSp>
          <p:nvGrpSpPr>
            <p:cNvPr id="6" name="Group 5">
              <a:extLst>
                <a:ext uri="{FF2B5EF4-FFF2-40B4-BE49-F238E27FC236}">
                  <a16:creationId xmlns:a16="http://schemas.microsoft.com/office/drawing/2014/main" id="{E47DA8A0-37AF-4C0F-BB69-7FD754738E15}"/>
                </a:ext>
              </a:extLst>
            </p:cNvPr>
            <p:cNvGrpSpPr/>
            <p:nvPr/>
          </p:nvGrpSpPr>
          <p:grpSpPr>
            <a:xfrm>
              <a:off x="11253704" y="1446015"/>
              <a:ext cx="737327" cy="735039"/>
              <a:chOff x="11253704" y="1446015"/>
              <a:chExt cx="737327" cy="735039"/>
            </a:xfrm>
          </p:grpSpPr>
          <p:sp>
            <p:nvSpPr>
              <p:cNvPr id="242" name="Title 1">
                <a:extLst>
                  <a:ext uri="{FF2B5EF4-FFF2-40B4-BE49-F238E27FC236}">
                    <a16:creationId xmlns:a16="http://schemas.microsoft.com/office/drawing/2014/main" id="{A40BBF6D-DD8B-4573-AA32-0D5946871D95}"/>
                  </a:ext>
                </a:extLst>
              </p:cNvPr>
              <p:cNvSpPr txBox="1">
                <a:spLocks/>
              </p:cNvSpPr>
              <p:nvPr/>
            </p:nvSpPr>
            <p:spPr>
              <a:xfrm>
                <a:off x="11253704" y="1446015"/>
                <a:ext cx="73732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Real-time log analytics</a:t>
                </a:r>
              </a:p>
            </p:txBody>
          </p:sp>
          <p:grpSp>
            <p:nvGrpSpPr>
              <p:cNvPr id="243" name="Group 242">
                <a:extLst>
                  <a:ext uri="{FF2B5EF4-FFF2-40B4-BE49-F238E27FC236}">
                    <a16:creationId xmlns:a16="http://schemas.microsoft.com/office/drawing/2014/main" id="{85FFC996-FB89-4C2C-A080-A1214649DD61}"/>
                  </a:ext>
                </a:extLst>
              </p:cNvPr>
              <p:cNvGrpSpPr/>
              <p:nvPr/>
            </p:nvGrpSpPr>
            <p:grpSpPr>
              <a:xfrm>
                <a:off x="11434339" y="1807544"/>
                <a:ext cx="373510" cy="373510"/>
                <a:chOff x="11645756" y="2685969"/>
                <a:chExt cx="381000" cy="381000"/>
              </a:xfrm>
            </p:grpSpPr>
            <p:sp>
              <p:nvSpPr>
                <p:cNvPr id="244" name="Oval 243">
                  <a:extLst>
                    <a:ext uri="{FF2B5EF4-FFF2-40B4-BE49-F238E27FC236}">
                      <a16:creationId xmlns:a16="http://schemas.microsoft.com/office/drawing/2014/main" id="{88053FDD-9D96-44C7-B17C-630ECD210863}"/>
                    </a:ext>
                  </a:extLst>
                </p:cNvPr>
                <p:cNvSpPr/>
                <p:nvPr/>
              </p:nvSpPr>
              <p:spPr bwMode="auto">
                <a:xfrm>
                  <a:off x="11645756" y="2685969"/>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45" name="graph_9" title="Icon of a line chart with connected circles at varying points">
                  <a:extLst>
                    <a:ext uri="{FF2B5EF4-FFF2-40B4-BE49-F238E27FC236}">
                      <a16:creationId xmlns:a16="http://schemas.microsoft.com/office/drawing/2014/main" id="{3CFFE652-72D9-4583-A689-B1E47EBB8439}"/>
                    </a:ext>
                  </a:extLst>
                </p:cNvPr>
                <p:cNvSpPr>
                  <a:spLocks noChangeAspect="1" noEditPoints="1"/>
                </p:cNvSpPr>
                <p:nvPr/>
              </p:nvSpPr>
              <p:spPr bwMode="auto">
                <a:xfrm>
                  <a:off x="11735672" y="2785708"/>
                  <a:ext cx="201168" cy="181523"/>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grpSp>
        </p:grpSp>
        <p:pic>
          <p:nvPicPr>
            <p:cNvPr id="5" name="Graphic 4">
              <a:extLst>
                <a:ext uri="{FF2B5EF4-FFF2-40B4-BE49-F238E27FC236}">
                  <a16:creationId xmlns:a16="http://schemas.microsoft.com/office/drawing/2014/main" id="{F7173C9B-046A-4F63-8FCF-697D00FC960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59878" y="1260333"/>
              <a:ext cx="375615" cy="375615"/>
            </a:xfrm>
            <a:prstGeom prst="rect">
              <a:avLst/>
            </a:prstGeom>
          </p:spPr>
        </p:pic>
        <p:pic>
          <p:nvPicPr>
            <p:cNvPr id="364" name="Picture 4" descr="Image result for github logo white">
              <a:extLst>
                <a:ext uri="{FF2B5EF4-FFF2-40B4-BE49-F238E27FC236}">
                  <a16:creationId xmlns:a16="http://schemas.microsoft.com/office/drawing/2014/main" id="{2E13B4DE-B757-4746-88CF-87990696EBB4}"/>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702840" y="3027100"/>
              <a:ext cx="522407" cy="522407"/>
            </a:xfrm>
            <a:prstGeom prst="rect">
              <a:avLst/>
            </a:prstGeom>
            <a:noFill/>
            <a:extLst>
              <a:ext uri="{909E8E84-426E-40DD-AFC4-6F175D3DCCD1}">
                <a14:hiddenFill xmlns:a14="http://schemas.microsoft.com/office/drawing/2010/main">
                  <a:solidFill>
                    <a:srgbClr val="FFFFFF"/>
                  </a:solidFill>
                </a14:hiddenFill>
              </a:ext>
            </a:extLst>
          </p:spPr>
        </p:pic>
        <p:pic>
          <p:nvPicPr>
            <p:cNvPr id="371" name="Graphic 370">
              <a:extLst>
                <a:ext uri="{FF2B5EF4-FFF2-40B4-BE49-F238E27FC236}">
                  <a16:creationId xmlns:a16="http://schemas.microsoft.com/office/drawing/2014/main" id="{864A8181-D01A-40F9-B201-BFB5D4F5C2B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02028" y="3016024"/>
              <a:ext cx="600962" cy="600962"/>
            </a:xfrm>
            <a:prstGeom prst="rect">
              <a:avLst/>
            </a:prstGeom>
          </p:spPr>
        </p:pic>
        <p:pic>
          <p:nvPicPr>
            <p:cNvPr id="372" name="Graphic 371">
              <a:extLst>
                <a:ext uri="{FF2B5EF4-FFF2-40B4-BE49-F238E27FC236}">
                  <a16:creationId xmlns:a16="http://schemas.microsoft.com/office/drawing/2014/main" id="{25B84065-E7AB-4C83-8661-7CEDC114E8F6}"/>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83881" y="1120096"/>
              <a:ext cx="389479" cy="389479"/>
            </a:xfrm>
            <a:prstGeom prst="rect">
              <a:avLst/>
            </a:prstGeom>
          </p:spPr>
        </p:pic>
        <p:pic>
          <p:nvPicPr>
            <p:cNvPr id="373" name="Picture 2" descr="Image result for terraform logo png">
              <a:extLst>
                <a:ext uri="{FF2B5EF4-FFF2-40B4-BE49-F238E27FC236}">
                  <a16:creationId xmlns:a16="http://schemas.microsoft.com/office/drawing/2014/main" id="{69206CCD-32CB-4CF5-BCC0-3559CC1FEEBA}"/>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940677" y="4994859"/>
              <a:ext cx="467006" cy="467006"/>
            </a:xfrm>
            <a:prstGeom prst="rect">
              <a:avLst/>
            </a:prstGeom>
            <a:noFill/>
            <a:extLst>
              <a:ext uri="{909E8E84-426E-40DD-AFC4-6F175D3DCCD1}">
                <a14:hiddenFill xmlns:a14="http://schemas.microsoft.com/office/drawing/2010/main">
                  <a:solidFill>
                    <a:srgbClr val="FFFFFF"/>
                  </a:solidFill>
                </a14:hiddenFill>
              </a:ext>
            </a:extLst>
          </p:spPr>
        </p:pic>
        <p:pic>
          <p:nvPicPr>
            <p:cNvPr id="375" name="Azure DevOps 1" descr="Azure DevOps">
              <a:extLst>
                <a:ext uri="{FF2B5EF4-FFF2-40B4-BE49-F238E27FC236}">
                  <a16:creationId xmlns:a16="http://schemas.microsoft.com/office/drawing/2014/main" id="{5C5083AF-FE92-4007-85E7-B55F1DBAF843}"/>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6680554" y="5055593"/>
              <a:ext cx="345417" cy="345536"/>
            </a:xfrm>
            <a:prstGeom prst="rect">
              <a:avLst/>
            </a:prstGeom>
          </p:spPr>
        </p:pic>
        <p:pic>
          <p:nvPicPr>
            <p:cNvPr id="23" name="Graphic 22">
              <a:extLst>
                <a:ext uri="{FF2B5EF4-FFF2-40B4-BE49-F238E27FC236}">
                  <a16:creationId xmlns:a16="http://schemas.microsoft.com/office/drawing/2014/main" id="{E1BB3498-BFD7-4007-9AEB-C26714394FD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08700" y="3121241"/>
              <a:ext cx="390525" cy="390525"/>
            </a:xfrm>
            <a:prstGeom prst="rect">
              <a:avLst/>
            </a:prstGeom>
          </p:spPr>
        </p:pic>
        <p:pic>
          <p:nvPicPr>
            <p:cNvPr id="25" name="Graphic 24">
              <a:extLst>
                <a:ext uri="{FF2B5EF4-FFF2-40B4-BE49-F238E27FC236}">
                  <a16:creationId xmlns:a16="http://schemas.microsoft.com/office/drawing/2014/main" id="{8A43D0E0-D7C4-415E-90CF-F6251903927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062692" y="3000575"/>
              <a:ext cx="631859" cy="631859"/>
            </a:xfrm>
            <a:prstGeom prst="rect">
              <a:avLst/>
            </a:prstGeom>
          </p:spPr>
        </p:pic>
        <p:pic>
          <p:nvPicPr>
            <p:cNvPr id="376" name="Graphic 375">
              <a:extLst>
                <a:ext uri="{FF2B5EF4-FFF2-40B4-BE49-F238E27FC236}">
                  <a16:creationId xmlns:a16="http://schemas.microsoft.com/office/drawing/2014/main" id="{70539EA1-526E-42DA-8D17-FDDD9E5FA05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6316425" y="1249952"/>
              <a:ext cx="396382" cy="396382"/>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B8E37951-B533-4EB8-BA98-4DE35117D9C7}"/>
                </a:ext>
              </a:extLst>
            </p:cNvPr>
            <p:cNvPicPr>
              <a:picLocks noChangeAspect="1"/>
            </p:cNvPicPr>
            <p:nvPr/>
          </p:nvPicPr>
          <p:blipFill rotWithShape="1">
            <a:blip r:embed="rId18" cstate="screen">
              <a:extLst>
                <a:ext uri="{28A0092B-C50C-407E-A947-70E740481C1C}">
                  <a14:useLocalDpi xmlns:a14="http://schemas.microsoft.com/office/drawing/2010/main"/>
                </a:ext>
              </a:extLst>
            </a:blip>
            <a:srcRect/>
            <a:stretch/>
          </p:blipFill>
          <p:spPr>
            <a:xfrm>
              <a:off x="6596008" y="3969402"/>
              <a:ext cx="487909" cy="284099"/>
            </a:xfrm>
            <a:prstGeom prst="rect">
              <a:avLst/>
            </a:prstGeom>
          </p:spPr>
        </p:pic>
      </p:grpSp>
    </p:spTree>
    <p:extLst>
      <p:ext uri="{BB962C8B-B14F-4D97-AF65-F5344CB8AC3E}">
        <p14:creationId xmlns:p14="http://schemas.microsoft.com/office/powerpoint/2010/main" val="37371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Faster customer</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onboarding</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16" descr="Image result for Xerox logo png">
            <a:extLst>
              <a:ext uri="{FF2B5EF4-FFF2-40B4-BE49-F238E27FC236}">
                <a16:creationId xmlns:a16="http://schemas.microsoft.com/office/drawing/2014/main" id="{0CD76346-FB78-4BC7-8ED1-6846E5583E3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02167" y="6351572"/>
            <a:ext cx="1187183" cy="3727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Image result for ernst and young logo png">
            <a:extLst>
              <a:ext uri="{FF2B5EF4-FFF2-40B4-BE49-F238E27FC236}">
                <a16:creationId xmlns:a16="http://schemas.microsoft.com/office/drawing/2014/main" id="{64C9D85C-88AB-4A51-838C-1DD142A89EA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909483" y="6340043"/>
            <a:ext cx="351118" cy="361970"/>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CF8ED222-E881-4DC8-8687-28189412EF7D}"/>
              </a:ext>
            </a:extLst>
          </p:cNvPr>
          <p:cNvSpPr/>
          <p:nvPr/>
        </p:nvSpPr>
        <p:spPr>
          <a:xfrm>
            <a:off x="455995" y="1585867"/>
            <a:ext cx="3493705" cy="4339650"/>
          </a:xfrm>
          <a:prstGeom prst="rect">
            <a:avLst/>
          </a:prstGeom>
        </p:spPr>
        <p:txBody>
          <a:bodyPr wrap="square" lIns="0" rIns="0">
            <a:spAutoFit/>
          </a:bodyPr>
          <a:lstStyle/>
          <a:p>
            <a:r>
              <a:rPr lang="en-US" sz="1600">
                <a:solidFill>
                  <a:schemeClr val="bg1"/>
                </a:solidFill>
                <a:latin typeface="Segoe UI" panose="020B0502040204020203" pitchFamily="34" charset="0"/>
                <a:cs typeface="Segoe UI" panose="020B0502040204020203" pitchFamily="34" charset="0"/>
              </a:rPr>
              <a:t>Faster customer environment provisioning by changing from server-based to container- and managed service-based architecture in the cloud.</a:t>
            </a:r>
          </a:p>
          <a:p>
            <a:endParaRPr lang="en-US" sz="160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Managed container platform with built-in CI/CD pipelines to standardize the creation, update, monitoring, and scaling of prospective customer environment.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Reduce administrative overhead with auto patching, auto upgrade, and auto backup in case of outage.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Highly secure data integration with intelligent threat protection .</a:t>
            </a:r>
          </a:p>
        </p:txBody>
      </p:sp>
      <p:grpSp>
        <p:nvGrpSpPr>
          <p:cNvPr id="223" name="Group 222">
            <a:extLst>
              <a:ext uri="{FF2B5EF4-FFF2-40B4-BE49-F238E27FC236}">
                <a16:creationId xmlns:a16="http://schemas.microsoft.com/office/drawing/2014/main" id="{8AD4707C-30D3-4B92-BFE5-57212EF1C45C}"/>
              </a:ext>
            </a:extLst>
          </p:cNvPr>
          <p:cNvGrpSpPr/>
          <p:nvPr/>
        </p:nvGrpSpPr>
        <p:grpSpPr>
          <a:xfrm>
            <a:off x="4602631" y="711336"/>
            <a:ext cx="7221755" cy="4914478"/>
            <a:chOff x="4602631" y="855269"/>
            <a:chExt cx="7221755" cy="4914478"/>
          </a:xfrm>
        </p:grpSpPr>
        <p:sp>
          <p:nvSpPr>
            <p:cNvPr id="77" name="Rectangle: Rounded Corners 97">
              <a:extLst>
                <a:ext uri="{FF2B5EF4-FFF2-40B4-BE49-F238E27FC236}">
                  <a16:creationId xmlns:a16="http://schemas.microsoft.com/office/drawing/2014/main" id="{B7C0C55A-8869-44E8-ABA6-0FBC644DC708}"/>
                </a:ext>
              </a:extLst>
            </p:cNvPr>
            <p:cNvSpPr/>
            <p:nvPr/>
          </p:nvSpPr>
          <p:spPr bwMode="auto">
            <a:xfrm>
              <a:off x="5920570" y="1922789"/>
              <a:ext cx="4671278" cy="2576643"/>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48" name="Rectangle: Rounded Corners 147">
              <a:extLst>
                <a:ext uri="{FF2B5EF4-FFF2-40B4-BE49-F238E27FC236}">
                  <a16:creationId xmlns:a16="http://schemas.microsoft.com/office/drawing/2014/main" id="{64827CD8-218E-4E5B-B0FA-855A3B3FC920}"/>
                </a:ext>
              </a:extLst>
            </p:cNvPr>
            <p:cNvSpPr/>
            <p:nvPr/>
          </p:nvSpPr>
          <p:spPr bwMode="auto">
            <a:xfrm>
              <a:off x="6115548"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99" name="Title 1">
              <a:extLst>
                <a:ext uri="{FF2B5EF4-FFF2-40B4-BE49-F238E27FC236}">
                  <a16:creationId xmlns:a16="http://schemas.microsoft.com/office/drawing/2014/main" id="{8EBD00AE-D693-40FC-BC55-9A3A1E8D2770}"/>
                </a:ext>
              </a:extLst>
            </p:cNvPr>
            <p:cNvSpPr txBox="1">
              <a:spLocks/>
            </p:cNvSpPr>
            <p:nvPr/>
          </p:nvSpPr>
          <p:spPr>
            <a:xfrm>
              <a:off x="6420485"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201" name="Rectangle: Rounded Corners 200">
              <a:extLst>
                <a:ext uri="{FF2B5EF4-FFF2-40B4-BE49-F238E27FC236}">
                  <a16:creationId xmlns:a16="http://schemas.microsoft.com/office/drawing/2014/main" id="{371D447E-86BD-4843-913B-476C04ACDA1E}"/>
                </a:ext>
              </a:extLst>
            </p:cNvPr>
            <p:cNvSpPr/>
            <p:nvPr/>
          </p:nvSpPr>
          <p:spPr bwMode="auto">
            <a:xfrm>
              <a:off x="6361130"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50" name="Title 1">
              <a:extLst>
                <a:ext uri="{FF2B5EF4-FFF2-40B4-BE49-F238E27FC236}">
                  <a16:creationId xmlns:a16="http://schemas.microsoft.com/office/drawing/2014/main" id="{F2D3D367-D50B-44FE-8725-0A33D6C2B554}"/>
                </a:ext>
              </a:extLst>
            </p:cNvPr>
            <p:cNvSpPr txBox="1">
              <a:spLocks/>
            </p:cNvSpPr>
            <p:nvPr/>
          </p:nvSpPr>
          <p:spPr>
            <a:xfrm>
              <a:off x="6115548"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Customer A</a:t>
              </a:r>
            </a:p>
          </p:txBody>
        </p:sp>
        <p:sp>
          <p:nvSpPr>
            <p:cNvPr id="152" name="Rectangle: Rounded Corners 151">
              <a:extLst>
                <a:ext uri="{FF2B5EF4-FFF2-40B4-BE49-F238E27FC236}">
                  <a16:creationId xmlns:a16="http://schemas.microsoft.com/office/drawing/2014/main" id="{9596CB8F-DED1-4A16-92E7-9650C30177B7}"/>
                </a:ext>
              </a:extLst>
            </p:cNvPr>
            <p:cNvSpPr/>
            <p:nvPr/>
          </p:nvSpPr>
          <p:spPr bwMode="auto">
            <a:xfrm>
              <a:off x="7609589"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83" name="Title 1">
              <a:extLst>
                <a:ext uri="{FF2B5EF4-FFF2-40B4-BE49-F238E27FC236}">
                  <a16:creationId xmlns:a16="http://schemas.microsoft.com/office/drawing/2014/main" id="{544739D6-AC4F-4307-8585-178E21B40725}"/>
                </a:ext>
              </a:extLst>
            </p:cNvPr>
            <p:cNvSpPr txBox="1">
              <a:spLocks/>
            </p:cNvSpPr>
            <p:nvPr/>
          </p:nvSpPr>
          <p:spPr>
            <a:xfrm>
              <a:off x="7914526"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184" name="Rectangle: Rounded Corners 183">
              <a:extLst>
                <a:ext uri="{FF2B5EF4-FFF2-40B4-BE49-F238E27FC236}">
                  <a16:creationId xmlns:a16="http://schemas.microsoft.com/office/drawing/2014/main" id="{B4788F01-7744-4CC7-9356-D1A8E55D786E}"/>
                </a:ext>
              </a:extLst>
            </p:cNvPr>
            <p:cNvSpPr/>
            <p:nvPr/>
          </p:nvSpPr>
          <p:spPr bwMode="auto">
            <a:xfrm>
              <a:off x="7855171"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55" name="Title 1">
              <a:extLst>
                <a:ext uri="{FF2B5EF4-FFF2-40B4-BE49-F238E27FC236}">
                  <a16:creationId xmlns:a16="http://schemas.microsoft.com/office/drawing/2014/main" id="{F2377E4C-8A34-49AE-B35D-7766742C87FC}"/>
                </a:ext>
              </a:extLst>
            </p:cNvPr>
            <p:cNvSpPr txBox="1">
              <a:spLocks/>
            </p:cNvSpPr>
            <p:nvPr/>
          </p:nvSpPr>
          <p:spPr>
            <a:xfrm>
              <a:off x="7609589"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Customer B</a:t>
              </a:r>
            </a:p>
          </p:txBody>
        </p:sp>
        <p:sp>
          <p:nvSpPr>
            <p:cNvPr id="159" name="Rectangle: Rounded Corners 158">
              <a:extLst>
                <a:ext uri="{FF2B5EF4-FFF2-40B4-BE49-F238E27FC236}">
                  <a16:creationId xmlns:a16="http://schemas.microsoft.com/office/drawing/2014/main" id="{DC8B01F2-E3FB-43AF-9A38-50F7A61D8B56}"/>
                </a:ext>
              </a:extLst>
            </p:cNvPr>
            <p:cNvSpPr/>
            <p:nvPr/>
          </p:nvSpPr>
          <p:spPr bwMode="auto">
            <a:xfrm>
              <a:off x="9103630"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9" name="Title 1">
              <a:extLst>
                <a:ext uri="{FF2B5EF4-FFF2-40B4-BE49-F238E27FC236}">
                  <a16:creationId xmlns:a16="http://schemas.microsoft.com/office/drawing/2014/main" id="{3BD3B4EB-5308-4C0B-A006-D0C3D586B77C}"/>
                </a:ext>
              </a:extLst>
            </p:cNvPr>
            <p:cNvSpPr txBox="1">
              <a:spLocks/>
            </p:cNvSpPr>
            <p:nvPr/>
          </p:nvSpPr>
          <p:spPr>
            <a:xfrm>
              <a:off x="9408567"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171" name="Rectangle: Rounded Corners 170">
              <a:extLst>
                <a:ext uri="{FF2B5EF4-FFF2-40B4-BE49-F238E27FC236}">
                  <a16:creationId xmlns:a16="http://schemas.microsoft.com/office/drawing/2014/main" id="{2ACB8847-BEA2-4BD7-85CC-38C009541D0F}"/>
                </a:ext>
              </a:extLst>
            </p:cNvPr>
            <p:cNvSpPr/>
            <p:nvPr/>
          </p:nvSpPr>
          <p:spPr bwMode="auto">
            <a:xfrm>
              <a:off x="9349212"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5" name="Title 1">
              <a:extLst>
                <a:ext uri="{FF2B5EF4-FFF2-40B4-BE49-F238E27FC236}">
                  <a16:creationId xmlns:a16="http://schemas.microsoft.com/office/drawing/2014/main" id="{2D7A36AD-5600-45D3-9B06-20DE9A0DDD9C}"/>
                </a:ext>
              </a:extLst>
            </p:cNvPr>
            <p:cNvSpPr txBox="1">
              <a:spLocks/>
            </p:cNvSpPr>
            <p:nvPr/>
          </p:nvSpPr>
          <p:spPr>
            <a:xfrm>
              <a:off x="9103630"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Customer C</a:t>
              </a:r>
            </a:p>
          </p:txBody>
        </p:sp>
        <p:sp>
          <p:nvSpPr>
            <p:cNvPr id="100" name="Title 1">
              <a:extLst>
                <a:ext uri="{FF2B5EF4-FFF2-40B4-BE49-F238E27FC236}">
                  <a16:creationId xmlns:a16="http://schemas.microsoft.com/office/drawing/2014/main" id="{3AA36F67-4C2D-42E7-BE90-87CBFE712DBC}"/>
                </a:ext>
              </a:extLst>
            </p:cNvPr>
            <p:cNvSpPr txBox="1">
              <a:spLocks/>
            </p:cNvSpPr>
            <p:nvPr/>
          </p:nvSpPr>
          <p:spPr>
            <a:xfrm>
              <a:off x="5920570" y="1705174"/>
              <a:ext cx="9921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AKS</a:t>
              </a:r>
            </a:p>
          </p:txBody>
        </p:sp>
        <p:grpSp>
          <p:nvGrpSpPr>
            <p:cNvPr id="222" name="Group 221">
              <a:extLst>
                <a:ext uri="{FF2B5EF4-FFF2-40B4-BE49-F238E27FC236}">
                  <a16:creationId xmlns:a16="http://schemas.microsoft.com/office/drawing/2014/main" id="{FBADD38C-D8A1-4AE2-A05A-91643616394A}"/>
                </a:ext>
              </a:extLst>
            </p:cNvPr>
            <p:cNvGrpSpPr/>
            <p:nvPr/>
          </p:nvGrpSpPr>
          <p:grpSpPr>
            <a:xfrm>
              <a:off x="7760112" y="936386"/>
              <a:ext cx="992192" cy="678590"/>
              <a:chOff x="7760112" y="936386"/>
              <a:chExt cx="992192" cy="678590"/>
            </a:xfrm>
          </p:grpSpPr>
          <p:sp>
            <p:nvSpPr>
              <p:cNvPr id="101" name="globe_2" title="Icon of a sphere made of lines">
                <a:extLst>
                  <a:ext uri="{FF2B5EF4-FFF2-40B4-BE49-F238E27FC236}">
                    <a16:creationId xmlns:a16="http://schemas.microsoft.com/office/drawing/2014/main" id="{C6949FF5-38D7-424D-AE64-4CE9310B65B5}"/>
                  </a:ext>
                </a:extLst>
              </p:cNvPr>
              <p:cNvSpPr>
                <a:spLocks noChangeAspect="1" noEditPoints="1"/>
              </p:cNvSpPr>
              <p:nvPr/>
            </p:nvSpPr>
            <p:spPr bwMode="auto">
              <a:xfrm>
                <a:off x="8028913" y="1160383"/>
                <a:ext cx="454593" cy="45459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sp>
            <p:nvSpPr>
              <p:cNvPr id="102" name="Title 1">
                <a:extLst>
                  <a:ext uri="{FF2B5EF4-FFF2-40B4-BE49-F238E27FC236}">
                    <a16:creationId xmlns:a16="http://schemas.microsoft.com/office/drawing/2014/main" id="{885DFCA2-B86E-4318-AB35-4246B0B4C3C7}"/>
                  </a:ext>
                </a:extLst>
              </p:cNvPr>
              <p:cNvSpPr txBox="1">
                <a:spLocks/>
              </p:cNvSpPr>
              <p:nvPr/>
            </p:nvSpPr>
            <p:spPr>
              <a:xfrm>
                <a:off x="7760112" y="936386"/>
                <a:ext cx="9921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Internet</a:t>
                </a:r>
              </a:p>
            </p:txBody>
          </p:sp>
        </p:grpSp>
        <p:grpSp>
          <p:nvGrpSpPr>
            <p:cNvPr id="103" name="Group 102">
              <a:extLst>
                <a:ext uri="{FF2B5EF4-FFF2-40B4-BE49-F238E27FC236}">
                  <a16:creationId xmlns:a16="http://schemas.microsoft.com/office/drawing/2014/main" id="{D29084DB-75DB-4BA4-9E9C-119CCD55C495}"/>
                </a:ext>
              </a:extLst>
            </p:cNvPr>
            <p:cNvGrpSpPr/>
            <p:nvPr/>
          </p:nvGrpSpPr>
          <p:grpSpPr>
            <a:xfrm>
              <a:off x="6698137" y="2097933"/>
              <a:ext cx="3116143" cy="432223"/>
              <a:chOff x="47687" y="5295621"/>
              <a:chExt cx="3178628" cy="440890"/>
            </a:xfrm>
          </p:grpSpPr>
          <p:sp>
            <p:nvSpPr>
              <p:cNvPr id="146" name="Rectangle: Rounded Corners 145">
                <a:extLst>
                  <a:ext uri="{FF2B5EF4-FFF2-40B4-BE49-F238E27FC236}">
                    <a16:creationId xmlns:a16="http://schemas.microsoft.com/office/drawing/2014/main" id="{D756F26F-9E1A-4F79-B374-520467E5F7B1}"/>
                  </a:ext>
                </a:extLst>
              </p:cNvPr>
              <p:cNvSpPr/>
              <p:nvPr/>
            </p:nvSpPr>
            <p:spPr bwMode="auto">
              <a:xfrm>
                <a:off x="47687" y="5328832"/>
                <a:ext cx="3178628" cy="37446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7" name="TextBox 146">
                <a:extLst>
                  <a:ext uri="{FF2B5EF4-FFF2-40B4-BE49-F238E27FC236}">
                    <a16:creationId xmlns:a16="http://schemas.microsoft.com/office/drawing/2014/main" id="{85DEACA0-11CD-4B02-B014-27FC6AE84B67}"/>
                  </a:ext>
                </a:extLst>
              </p:cNvPr>
              <p:cNvSpPr txBox="1"/>
              <p:nvPr/>
            </p:nvSpPr>
            <p:spPr>
              <a:xfrm>
                <a:off x="1042198" y="5295621"/>
                <a:ext cx="1189607" cy="4408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solidFill>
                      <a:srgbClr val="0078D4"/>
                    </a:solidFill>
                    <a:latin typeface="Segoe UI Semibold" panose="020B0702040204020203" pitchFamily="34" charset="0"/>
                    <a:cs typeface="Segoe UI Semibold" panose="020B0702040204020203" pitchFamily="34" charset="0"/>
                  </a:rPr>
                  <a:t>NGINX</a:t>
                </a:r>
              </a:p>
            </p:txBody>
          </p:sp>
        </p:grpSp>
        <p:grpSp>
          <p:nvGrpSpPr>
            <p:cNvPr id="104" name="Group 103">
              <a:extLst>
                <a:ext uri="{FF2B5EF4-FFF2-40B4-BE49-F238E27FC236}">
                  <a16:creationId xmlns:a16="http://schemas.microsoft.com/office/drawing/2014/main" id="{288F83C5-138F-4F8C-8998-622F333E295B}"/>
                </a:ext>
              </a:extLst>
            </p:cNvPr>
            <p:cNvGrpSpPr/>
            <p:nvPr/>
          </p:nvGrpSpPr>
          <p:grpSpPr>
            <a:xfrm>
              <a:off x="6215501" y="4714648"/>
              <a:ext cx="4081408" cy="1055099"/>
              <a:chOff x="6408956" y="4979157"/>
              <a:chExt cx="4163251" cy="1076257"/>
            </a:xfrm>
          </p:grpSpPr>
          <p:sp>
            <p:nvSpPr>
              <p:cNvPr id="121" name="Title 1">
                <a:extLst>
                  <a:ext uri="{FF2B5EF4-FFF2-40B4-BE49-F238E27FC236}">
                    <a16:creationId xmlns:a16="http://schemas.microsoft.com/office/drawing/2014/main" id="{3E54A244-0986-4003-B75E-C2E9A087D813}"/>
                  </a:ext>
                </a:extLst>
              </p:cNvPr>
              <p:cNvSpPr txBox="1">
                <a:spLocks/>
              </p:cNvSpPr>
              <p:nvPr/>
            </p:nvSpPr>
            <p:spPr>
              <a:xfrm>
                <a:off x="6408956" y="4979157"/>
                <a:ext cx="1012088"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Backing services</a:t>
                </a:r>
              </a:p>
            </p:txBody>
          </p:sp>
          <p:sp>
            <p:nvSpPr>
              <p:cNvPr id="122" name="Rectangle: Rounded Corners 121">
                <a:extLst>
                  <a:ext uri="{FF2B5EF4-FFF2-40B4-BE49-F238E27FC236}">
                    <a16:creationId xmlns:a16="http://schemas.microsoft.com/office/drawing/2014/main" id="{AEA87488-297C-452D-AA1D-DC3CDFBBFE61}"/>
                  </a:ext>
                </a:extLst>
              </p:cNvPr>
              <p:cNvSpPr/>
              <p:nvPr/>
            </p:nvSpPr>
            <p:spPr bwMode="auto">
              <a:xfrm>
                <a:off x="6408957" y="5201135"/>
                <a:ext cx="4163250" cy="854279"/>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000">
                  <a:solidFill>
                    <a:schemeClr val="bg1"/>
                  </a:solidFill>
                  <a:latin typeface="Segoe UI"/>
                  <a:cs typeface="Segoe UI" pitchFamily="34" charset="0"/>
                </a:endParaRPr>
              </a:p>
            </p:txBody>
          </p:sp>
          <p:grpSp>
            <p:nvGrpSpPr>
              <p:cNvPr id="124" name="Group 123">
                <a:extLst>
                  <a:ext uri="{FF2B5EF4-FFF2-40B4-BE49-F238E27FC236}">
                    <a16:creationId xmlns:a16="http://schemas.microsoft.com/office/drawing/2014/main" id="{E78BFF2D-F875-48FD-8AFB-2CF0C4A1BEE7}"/>
                  </a:ext>
                </a:extLst>
              </p:cNvPr>
              <p:cNvGrpSpPr/>
              <p:nvPr/>
            </p:nvGrpSpPr>
            <p:grpSpPr>
              <a:xfrm>
                <a:off x="6644685" y="5366156"/>
                <a:ext cx="3852988" cy="524237"/>
                <a:chOff x="6771461" y="5366156"/>
                <a:chExt cx="3852988" cy="524237"/>
              </a:xfrm>
            </p:grpSpPr>
            <p:grpSp>
              <p:nvGrpSpPr>
                <p:cNvPr id="125" name="Group 124">
                  <a:extLst>
                    <a:ext uri="{FF2B5EF4-FFF2-40B4-BE49-F238E27FC236}">
                      <a16:creationId xmlns:a16="http://schemas.microsoft.com/office/drawing/2014/main" id="{49F9DA73-AA04-49E5-BBFA-2E1E5BDD2380}"/>
                    </a:ext>
                  </a:extLst>
                </p:cNvPr>
                <p:cNvGrpSpPr/>
                <p:nvPr/>
              </p:nvGrpSpPr>
              <p:grpSpPr>
                <a:xfrm>
                  <a:off x="6771461" y="5366156"/>
                  <a:ext cx="755648" cy="524237"/>
                  <a:chOff x="5790362" y="5905404"/>
                  <a:chExt cx="755648" cy="524237"/>
                </a:xfrm>
              </p:grpSpPr>
              <p:sp>
                <p:nvSpPr>
                  <p:cNvPr id="143" name="Database_EFC7" title="Icon of a cylinder">
                    <a:extLst>
                      <a:ext uri="{FF2B5EF4-FFF2-40B4-BE49-F238E27FC236}">
                        <a16:creationId xmlns:a16="http://schemas.microsoft.com/office/drawing/2014/main" id="{8532A81A-8DEC-4E82-8CAC-C407D9EACECF}"/>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5" name="Title 1">
                    <a:extLst>
                      <a:ext uri="{FF2B5EF4-FFF2-40B4-BE49-F238E27FC236}">
                        <a16:creationId xmlns:a16="http://schemas.microsoft.com/office/drawing/2014/main" id="{F039D272-3B5E-4932-BE99-D9DC4A6B5163}"/>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LDAP</a:t>
                    </a:r>
                  </a:p>
                </p:txBody>
              </p:sp>
            </p:grpSp>
            <p:grpSp>
              <p:nvGrpSpPr>
                <p:cNvPr id="126" name="Group 125">
                  <a:extLst>
                    <a:ext uri="{FF2B5EF4-FFF2-40B4-BE49-F238E27FC236}">
                      <a16:creationId xmlns:a16="http://schemas.microsoft.com/office/drawing/2014/main" id="{A671290B-7753-470B-ADBA-CEAA8DFA0A10}"/>
                    </a:ext>
                  </a:extLst>
                </p:cNvPr>
                <p:cNvGrpSpPr/>
                <p:nvPr/>
              </p:nvGrpSpPr>
              <p:grpSpPr>
                <a:xfrm>
                  <a:off x="7750177" y="5366156"/>
                  <a:ext cx="755648" cy="524237"/>
                  <a:chOff x="5790362" y="5905404"/>
                  <a:chExt cx="755648" cy="524237"/>
                </a:xfrm>
              </p:grpSpPr>
              <p:sp>
                <p:nvSpPr>
                  <p:cNvPr id="141" name="Database_EFC7" title="Icon of a cylinder">
                    <a:extLst>
                      <a:ext uri="{FF2B5EF4-FFF2-40B4-BE49-F238E27FC236}">
                        <a16:creationId xmlns:a16="http://schemas.microsoft.com/office/drawing/2014/main" id="{BB9E11B7-63C6-400A-B4D0-7224D6EC5AC4}"/>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2" name="Title 1">
                    <a:extLst>
                      <a:ext uri="{FF2B5EF4-FFF2-40B4-BE49-F238E27FC236}">
                        <a16:creationId xmlns:a16="http://schemas.microsoft.com/office/drawing/2014/main" id="{7E67BAC4-70C7-46B0-B35C-FF9ABB895D29}"/>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SFTP</a:t>
                    </a:r>
                  </a:p>
                </p:txBody>
              </p:sp>
            </p:grpSp>
            <p:grpSp>
              <p:nvGrpSpPr>
                <p:cNvPr id="128" name="Group 127">
                  <a:extLst>
                    <a:ext uri="{FF2B5EF4-FFF2-40B4-BE49-F238E27FC236}">
                      <a16:creationId xmlns:a16="http://schemas.microsoft.com/office/drawing/2014/main" id="{596B55B6-A67F-408D-B5C9-526A667B0A54}"/>
                    </a:ext>
                  </a:extLst>
                </p:cNvPr>
                <p:cNvGrpSpPr/>
                <p:nvPr/>
              </p:nvGrpSpPr>
              <p:grpSpPr>
                <a:xfrm>
                  <a:off x="8728892" y="5366156"/>
                  <a:ext cx="755648" cy="524237"/>
                  <a:chOff x="5790362" y="5905404"/>
                  <a:chExt cx="755648" cy="524237"/>
                </a:xfrm>
              </p:grpSpPr>
              <p:sp>
                <p:nvSpPr>
                  <p:cNvPr id="136" name="Database_EFC7" title="Icon of a cylinder">
                    <a:extLst>
                      <a:ext uri="{FF2B5EF4-FFF2-40B4-BE49-F238E27FC236}">
                        <a16:creationId xmlns:a16="http://schemas.microsoft.com/office/drawing/2014/main" id="{BEC4D973-6428-4C21-BDA3-07FA3B686934}"/>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0" name="Title 1">
                    <a:extLst>
                      <a:ext uri="{FF2B5EF4-FFF2-40B4-BE49-F238E27FC236}">
                        <a16:creationId xmlns:a16="http://schemas.microsoft.com/office/drawing/2014/main" id="{B0AE0546-49E3-4608-AC62-3AB8E1043B16}"/>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PRIZM</a:t>
                    </a:r>
                  </a:p>
                </p:txBody>
              </p:sp>
            </p:grpSp>
            <p:grpSp>
              <p:nvGrpSpPr>
                <p:cNvPr id="130" name="Group 129">
                  <a:extLst>
                    <a:ext uri="{FF2B5EF4-FFF2-40B4-BE49-F238E27FC236}">
                      <a16:creationId xmlns:a16="http://schemas.microsoft.com/office/drawing/2014/main" id="{D7C32A73-3EB8-47B6-A4F2-624FDE99186C}"/>
                    </a:ext>
                  </a:extLst>
                </p:cNvPr>
                <p:cNvGrpSpPr/>
                <p:nvPr/>
              </p:nvGrpSpPr>
              <p:grpSpPr>
                <a:xfrm>
                  <a:off x="9707607" y="5366156"/>
                  <a:ext cx="916842" cy="524237"/>
                  <a:chOff x="5790362" y="5905404"/>
                  <a:chExt cx="916842" cy="524237"/>
                </a:xfrm>
              </p:grpSpPr>
              <p:sp>
                <p:nvSpPr>
                  <p:cNvPr id="131" name="Database_EFC7" title="Icon of a cylinder">
                    <a:extLst>
                      <a:ext uri="{FF2B5EF4-FFF2-40B4-BE49-F238E27FC236}">
                        <a16:creationId xmlns:a16="http://schemas.microsoft.com/office/drawing/2014/main" id="{1C9B0AF5-3054-4F0A-A0A5-7FC3690EC302}"/>
                      </a:ext>
                    </a:extLst>
                  </p:cNvPr>
                  <p:cNvSpPr>
                    <a:spLocks noChangeAspect="1" noEditPoints="1"/>
                  </p:cNvSpPr>
                  <p:nvPr/>
                </p:nvSpPr>
                <p:spPr bwMode="auto">
                  <a:xfrm>
                    <a:off x="5790362" y="5905404"/>
                    <a:ext cx="916842"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35" name="Title 1">
                    <a:extLst>
                      <a:ext uri="{FF2B5EF4-FFF2-40B4-BE49-F238E27FC236}">
                        <a16:creationId xmlns:a16="http://schemas.microsoft.com/office/drawing/2014/main" id="{4280CA69-140F-43F2-BE7E-4F4C03EA4398}"/>
                      </a:ext>
                    </a:extLst>
                  </p:cNvPr>
                  <p:cNvSpPr txBox="1">
                    <a:spLocks/>
                  </p:cNvSpPr>
                  <p:nvPr/>
                </p:nvSpPr>
                <p:spPr>
                  <a:xfrm>
                    <a:off x="586921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Postgres</a:t>
                    </a:r>
                  </a:p>
                </p:txBody>
              </p:sp>
            </p:grpSp>
          </p:grpSp>
        </p:grpSp>
        <p:sp>
          <p:nvSpPr>
            <p:cNvPr id="117" name="Title 1">
              <a:extLst>
                <a:ext uri="{FF2B5EF4-FFF2-40B4-BE49-F238E27FC236}">
                  <a16:creationId xmlns:a16="http://schemas.microsoft.com/office/drawing/2014/main" id="{44694C04-1D62-49B9-8466-EE2F6AAEC0E0}"/>
                </a:ext>
              </a:extLst>
            </p:cNvPr>
            <p:cNvSpPr txBox="1">
              <a:spLocks/>
            </p:cNvSpPr>
            <p:nvPr/>
          </p:nvSpPr>
          <p:spPr>
            <a:xfrm>
              <a:off x="11013328" y="2562017"/>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Monitor</a:t>
              </a:r>
            </a:p>
          </p:txBody>
        </p:sp>
        <p:sp>
          <p:nvSpPr>
            <p:cNvPr id="119" name="Rectangle: Rounded Corners 118">
              <a:extLst>
                <a:ext uri="{FF2B5EF4-FFF2-40B4-BE49-F238E27FC236}">
                  <a16:creationId xmlns:a16="http://schemas.microsoft.com/office/drawing/2014/main" id="{50E73E1C-8A8A-44B8-BFD5-AA15311D5E67}"/>
                </a:ext>
              </a:extLst>
            </p:cNvPr>
            <p:cNvSpPr/>
            <p:nvPr/>
          </p:nvSpPr>
          <p:spPr bwMode="auto">
            <a:xfrm>
              <a:off x="11149929" y="2941147"/>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00">
                <a:solidFill>
                  <a:schemeClr val="bg1"/>
                </a:solidFill>
                <a:latin typeface="Segoe UI"/>
                <a:cs typeface="Segoe UI" pitchFamily="34" charset="0"/>
              </a:endParaRPr>
            </a:p>
          </p:txBody>
        </p:sp>
        <p:cxnSp>
          <p:nvCxnSpPr>
            <p:cNvPr id="110" name="Straight Arrow Connector 109">
              <a:extLst>
                <a:ext uri="{FF2B5EF4-FFF2-40B4-BE49-F238E27FC236}">
                  <a16:creationId xmlns:a16="http://schemas.microsoft.com/office/drawing/2014/main" id="{7EDEB696-936D-411B-B4EE-B947EECDA89F}"/>
                </a:ext>
              </a:extLst>
            </p:cNvPr>
            <p:cNvCxnSpPr>
              <a:cxnSpLocks/>
              <a:stCxn id="119" idx="1"/>
            </p:cNvCxnSpPr>
            <p:nvPr/>
          </p:nvCxnSpPr>
          <p:spPr>
            <a:xfrm flipH="1">
              <a:off x="10591849" y="3210075"/>
              <a:ext cx="558080" cy="10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213F8CE-8A74-4294-B593-1E50CDCCF7C1}"/>
                </a:ext>
              </a:extLst>
            </p:cNvPr>
            <p:cNvCxnSpPr>
              <a:cxnSpLocks/>
            </p:cNvCxnSpPr>
            <p:nvPr/>
          </p:nvCxnSpPr>
          <p:spPr>
            <a:xfrm>
              <a:off x="5614576" y="3208159"/>
              <a:ext cx="305994" cy="29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EE61829-791E-443C-A734-7038764490DC}"/>
                </a:ext>
              </a:extLst>
            </p:cNvPr>
            <p:cNvCxnSpPr>
              <a:cxnSpLocks/>
              <a:endCxn id="122" idx="0"/>
            </p:cNvCxnSpPr>
            <p:nvPr/>
          </p:nvCxnSpPr>
          <p:spPr>
            <a:xfrm>
              <a:off x="8256209" y="4499432"/>
              <a:ext cx="1" cy="4328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147">
              <a:extLst>
                <a:ext uri="{FF2B5EF4-FFF2-40B4-BE49-F238E27FC236}">
                  <a16:creationId xmlns:a16="http://schemas.microsoft.com/office/drawing/2014/main" id="{64827CD8-218E-4E5B-B0FA-855A3B3FC920}"/>
                </a:ext>
              </a:extLst>
            </p:cNvPr>
            <p:cNvSpPr/>
            <p:nvPr/>
          </p:nvSpPr>
          <p:spPr bwMode="auto">
            <a:xfrm>
              <a:off x="6115550"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38" name="Title 1">
              <a:extLst>
                <a:ext uri="{FF2B5EF4-FFF2-40B4-BE49-F238E27FC236}">
                  <a16:creationId xmlns:a16="http://schemas.microsoft.com/office/drawing/2014/main" id="{F2D3D367-D50B-44FE-8725-0A33D6C2B554}"/>
                </a:ext>
              </a:extLst>
            </p:cNvPr>
            <p:cNvSpPr txBox="1">
              <a:spLocks/>
            </p:cNvSpPr>
            <p:nvPr/>
          </p:nvSpPr>
          <p:spPr>
            <a:xfrm>
              <a:off x="6115550"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Customer A</a:t>
              </a:r>
            </a:p>
          </p:txBody>
        </p:sp>
        <p:sp>
          <p:nvSpPr>
            <p:cNvPr id="39" name="Rectangle: Rounded Corners 151">
              <a:extLst>
                <a:ext uri="{FF2B5EF4-FFF2-40B4-BE49-F238E27FC236}">
                  <a16:creationId xmlns:a16="http://schemas.microsoft.com/office/drawing/2014/main" id="{9596CB8F-DED1-4A16-92E7-9650C30177B7}"/>
                </a:ext>
              </a:extLst>
            </p:cNvPr>
            <p:cNvSpPr/>
            <p:nvPr/>
          </p:nvSpPr>
          <p:spPr bwMode="auto">
            <a:xfrm>
              <a:off x="7609591"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41" name="Title 1">
              <a:extLst>
                <a:ext uri="{FF2B5EF4-FFF2-40B4-BE49-F238E27FC236}">
                  <a16:creationId xmlns:a16="http://schemas.microsoft.com/office/drawing/2014/main" id="{F2377E4C-8A34-49AE-B35D-7766742C87FC}"/>
                </a:ext>
              </a:extLst>
            </p:cNvPr>
            <p:cNvSpPr txBox="1">
              <a:spLocks/>
            </p:cNvSpPr>
            <p:nvPr/>
          </p:nvSpPr>
          <p:spPr>
            <a:xfrm>
              <a:off x="7609591"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Customer B</a:t>
              </a:r>
            </a:p>
          </p:txBody>
        </p:sp>
        <p:sp>
          <p:nvSpPr>
            <p:cNvPr id="42" name="Rectangle: Rounded Corners 158">
              <a:extLst>
                <a:ext uri="{FF2B5EF4-FFF2-40B4-BE49-F238E27FC236}">
                  <a16:creationId xmlns:a16="http://schemas.microsoft.com/office/drawing/2014/main" id="{DC8B01F2-E3FB-43AF-9A38-50F7A61D8B56}"/>
                </a:ext>
              </a:extLst>
            </p:cNvPr>
            <p:cNvSpPr/>
            <p:nvPr/>
          </p:nvSpPr>
          <p:spPr bwMode="auto">
            <a:xfrm>
              <a:off x="9103633"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44" name="Title 1">
              <a:extLst>
                <a:ext uri="{FF2B5EF4-FFF2-40B4-BE49-F238E27FC236}">
                  <a16:creationId xmlns:a16="http://schemas.microsoft.com/office/drawing/2014/main" id="{2D7A36AD-5600-45D3-9B06-20DE9A0DDD9C}"/>
                </a:ext>
              </a:extLst>
            </p:cNvPr>
            <p:cNvSpPr txBox="1">
              <a:spLocks/>
            </p:cNvSpPr>
            <p:nvPr/>
          </p:nvSpPr>
          <p:spPr>
            <a:xfrm>
              <a:off x="9103633"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Customer C</a:t>
              </a:r>
            </a:p>
          </p:txBody>
        </p:sp>
        <p:sp>
          <p:nvSpPr>
            <p:cNvPr id="76" name="Rectangle: Rounded Corners 96">
              <a:extLst>
                <a:ext uri="{FF2B5EF4-FFF2-40B4-BE49-F238E27FC236}">
                  <a16:creationId xmlns:a16="http://schemas.microsoft.com/office/drawing/2014/main" id="{91235850-97BE-47B4-B8D1-7E14756E19AD}"/>
                </a:ext>
              </a:extLst>
            </p:cNvPr>
            <p:cNvSpPr/>
            <p:nvPr/>
          </p:nvSpPr>
          <p:spPr bwMode="auto">
            <a:xfrm>
              <a:off x="4826769" y="1415129"/>
              <a:ext cx="523794" cy="52379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4" name="TextBox 106">
              <a:extLst>
                <a:ext uri="{FF2B5EF4-FFF2-40B4-BE49-F238E27FC236}">
                  <a16:creationId xmlns:a16="http://schemas.microsoft.com/office/drawing/2014/main" id="{8030A36E-4BD5-4EC7-B6EF-DDDF40F3AE1A}"/>
                </a:ext>
              </a:extLst>
            </p:cNvPr>
            <p:cNvSpPr txBox="1"/>
            <p:nvPr/>
          </p:nvSpPr>
          <p:spPr>
            <a:xfrm>
              <a:off x="4602631" y="855269"/>
              <a:ext cx="992192" cy="552182"/>
            </a:xfrm>
            <a:prstGeom prst="rect">
              <a:avLst/>
            </a:prstGeom>
            <a:noFill/>
          </p:spPr>
          <p:txBody>
            <a:bodyPr wrap="square" lIns="44821" tIns="44821" rIns="44821" bIns="44821" rtlCol="0">
              <a:spAutoFit/>
            </a:bodyPr>
            <a:lstStyle/>
            <a:p>
              <a:pPr algn="ctr" defTabSz="914367">
                <a:spcBef>
                  <a:spcPct val="0"/>
                </a:spcBef>
                <a:spcAft>
                  <a:spcPts val="588"/>
                </a:spcAft>
              </a:pPr>
              <a:r>
                <a:rPr lang="en-US" sz="1000">
                  <a:ln w="3175">
                    <a:noFill/>
                  </a:ln>
                  <a:solidFill>
                    <a:schemeClr val="bg1"/>
                  </a:solidFill>
                  <a:latin typeface="Segoe UI Semibold" panose="020B0702040204020203" pitchFamily="34" charset="0"/>
                  <a:cs typeface="Segoe UI Semibold" panose="020B0702040204020203" pitchFamily="34" charset="0"/>
                </a:rPr>
                <a:t>Azure Container Registry</a:t>
              </a:r>
            </a:p>
          </p:txBody>
        </p:sp>
        <p:cxnSp>
          <p:nvCxnSpPr>
            <p:cNvPr id="5" name="Straight Arrow Connector 107">
              <a:extLst>
                <a:ext uri="{FF2B5EF4-FFF2-40B4-BE49-F238E27FC236}">
                  <a16:creationId xmlns:a16="http://schemas.microsoft.com/office/drawing/2014/main" id="{DAA91093-69B1-427B-BA5A-F35679AB0F2E}"/>
                </a:ext>
              </a:extLst>
            </p:cNvPr>
            <p:cNvCxnSpPr>
              <a:cxnSpLocks/>
            </p:cNvCxnSpPr>
            <p:nvPr/>
          </p:nvCxnSpPr>
          <p:spPr>
            <a:xfrm>
              <a:off x="5093696" y="1943156"/>
              <a:ext cx="0" cy="55778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AD12049D-0A52-4BFB-9622-B1654D0E8D67}"/>
                </a:ext>
              </a:extLst>
            </p:cNvPr>
            <p:cNvSpPr txBox="1">
              <a:spLocks/>
            </p:cNvSpPr>
            <p:nvPr/>
          </p:nvSpPr>
          <p:spPr>
            <a:xfrm>
              <a:off x="4690854" y="2565381"/>
              <a:ext cx="81574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Azure Pipelines</a:t>
              </a:r>
            </a:p>
          </p:txBody>
        </p:sp>
        <p:sp>
          <p:nvSpPr>
            <p:cNvPr id="12" name="Rectangle: Rounded Corners 114">
              <a:extLst>
                <a:ext uri="{FF2B5EF4-FFF2-40B4-BE49-F238E27FC236}">
                  <a16:creationId xmlns:a16="http://schemas.microsoft.com/office/drawing/2014/main" id="{8FDD2829-9BD3-4CBC-B58A-11886B3FF120}"/>
                </a:ext>
              </a:extLst>
            </p:cNvPr>
            <p:cNvSpPr/>
            <p:nvPr/>
          </p:nvSpPr>
          <p:spPr bwMode="auto">
            <a:xfrm>
              <a:off x="4829800" y="2939231"/>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9" name="Straight Arrow Connector 111">
              <a:extLst>
                <a:ext uri="{FF2B5EF4-FFF2-40B4-BE49-F238E27FC236}">
                  <a16:creationId xmlns:a16="http://schemas.microsoft.com/office/drawing/2014/main" id="{9213F8CE-8A74-4294-B593-1E50CDCCF7C1}"/>
                </a:ext>
              </a:extLst>
            </p:cNvPr>
            <p:cNvCxnSpPr>
              <a:cxnSpLocks/>
              <a:stCxn id="12" idx="3"/>
              <a:endCxn id="77" idx="1"/>
            </p:cNvCxnSpPr>
            <p:nvPr/>
          </p:nvCxnSpPr>
          <p:spPr>
            <a:xfrm>
              <a:off x="5367655" y="3208159"/>
              <a:ext cx="552915" cy="295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12">
              <a:extLst>
                <a:ext uri="{FF2B5EF4-FFF2-40B4-BE49-F238E27FC236}">
                  <a16:creationId xmlns:a16="http://schemas.microsoft.com/office/drawing/2014/main" id="{FEE61829-791E-443C-A734-7038764490DC}"/>
                </a:ext>
              </a:extLst>
            </p:cNvPr>
            <p:cNvCxnSpPr>
              <a:cxnSpLocks/>
              <a:stCxn id="77" idx="2"/>
            </p:cNvCxnSpPr>
            <p:nvPr/>
          </p:nvCxnSpPr>
          <p:spPr>
            <a:xfrm>
              <a:off x="8256209" y="4499432"/>
              <a:ext cx="1" cy="4328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Image result for java logo png">
              <a:extLst>
                <a:ext uri="{FF2B5EF4-FFF2-40B4-BE49-F238E27FC236}">
                  <a16:creationId xmlns:a16="http://schemas.microsoft.com/office/drawing/2014/main" id="{E6813233-0C78-44F5-9F36-8F819F60FF9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35128"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Image result for java logo png">
              <a:extLst>
                <a:ext uri="{FF2B5EF4-FFF2-40B4-BE49-F238E27FC236}">
                  <a16:creationId xmlns:a16="http://schemas.microsoft.com/office/drawing/2014/main" id="{58A39A3F-57B4-4014-920F-739705DAC6C5}"/>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029169"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Image result for java logo png">
              <a:extLst>
                <a:ext uri="{FF2B5EF4-FFF2-40B4-BE49-F238E27FC236}">
                  <a16:creationId xmlns:a16="http://schemas.microsoft.com/office/drawing/2014/main" id="{F6DB1D14-BA3E-4CB3-9E55-706EC82D0FE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523210"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ostgre logo png">
              <a:extLst>
                <a:ext uri="{FF2B5EF4-FFF2-40B4-BE49-F238E27FC236}">
                  <a16:creationId xmlns:a16="http://schemas.microsoft.com/office/drawing/2014/main" id="{0B0D1A76-3D7B-4B81-A8EB-251A720B707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9956801" y="5308600"/>
              <a:ext cx="194734" cy="201016"/>
            </a:xfrm>
            <a:prstGeom prst="rect">
              <a:avLst/>
            </a:prstGeom>
            <a:noFill/>
            <a:extLst>
              <a:ext uri="{909E8E84-426E-40DD-AFC4-6F175D3DCCD1}">
                <a14:hiddenFill xmlns:a14="http://schemas.microsoft.com/office/drawing/2010/main">
                  <a:solidFill>
                    <a:srgbClr val="FFFFFF"/>
                  </a:solidFill>
                </a14:hiddenFill>
              </a:ext>
            </a:extLst>
          </p:spPr>
        </p:pic>
        <p:pic>
          <p:nvPicPr>
            <p:cNvPr id="278" name="Graphic 277">
              <a:extLst>
                <a:ext uri="{FF2B5EF4-FFF2-40B4-BE49-F238E27FC236}">
                  <a16:creationId xmlns:a16="http://schemas.microsoft.com/office/drawing/2014/main" id="{8E4A3214-C9CA-4AD9-AA06-56564591215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90645" y="1479004"/>
              <a:ext cx="396042" cy="396042"/>
            </a:xfrm>
            <a:prstGeom prst="rect">
              <a:avLst/>
            </a:prstGeom>
          </p:spPr>
        </p:pic>
        <p:pic>
          <p:nvPicPr>
            <p:cNvPr id="279" name="Graphic 278">
              <a:extLst>
                <a:ext uri="{FF2B5EF4-FFF2-40B4-BE49-F238E27FC236}">
                  <a16:creationId xmlns:a16="http://schemas.microsoft.com/office/drawing/2014/main" id="{D7CB7751-F15C-4F22-AFD6-0BD03C5081C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24117" y="3015335"/>
              <a:ext cx="389479" cy="389479"/>
            </a:xfrm>
            <a:prstGeom prst="rect">
              <a:avLst/>
            </a:prstGeom>
          </p:spPr>
        </p:pic>
        <p:pic>
          <p:nvPicPr>
            <p:cNvPr id="280" name="Azure DevOps 1" descr="Azure DevOps">
              <a:extLst>
                <a:ext uri="{FF2B5EF4-FFF2-40B4-BE49-F238E27FC236}">
                  <a16:creationId xmlns:a16="http://schemas.microsoft.com/office/drawing/2014/main" id="{1A89419E-1A2E-4EE0-A2CC-1232883E11AA}"/>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26019" y="3035390"/>
              <a:ext cx="345417" cy="345536"/>
            </a:xfrm>
            <a:prstGeom prst="rect">
              <a:avLst/>
            </a:prstGeom>
          </p:spPr>
        </p:pic>
      </p:grpSp>
    </p:spTree>
    <p:extLst>
      <p:ext uri="{BB962C8B-B14F-4D97-AF65-F5344CB8AC3E}">
        <p14:creationId xmlns:p14="http://schemas.microsoft.com/office/powerpoint/2010/main" val="34480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Evolving to API-first SaaS business model</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E31EBD86-FBB2-4E82-B44A-2806FF56CE58}"/>
              </a:ext>
            </a:extLst>
          </p:cNvPr>
          <p:cNvSpPr/>
          <p:nvPr/>
        </p:nvSpPr>
        <p:spPr>
          <a:xfrm>
            <a:off x="455995" y="1585867"/>
            <a:ext cx="37011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Adapt, evolve, and allow faster innovation to turn opportunities </a:t>
            </a:r>
            <a:br>
              <a:rPr lang="en-US" sz="1600">
                <a:solidFill>
                  <a:schemeClr val="bg1"/>
                </a:solidFill>
                <a:latin typeface="Segoe UI" panose="020B0502040204020203" pitchFamily="34" charset="0"/>
                <a:cs typeface="Segoe UI" panose="020B0502040204020203" pitchFamily="34" charset="0"/>
              </a:rPr>
            </a:br>
            <a:r>
              <a:rPr lang="en-US" sz="1600">
                <a:solidFill>
                  <a:schemeClr val="bg1"/>
                </a:solidFill>
                <a:latin typeface="Segoe UI" panose="020B0502040204020203" pitchFamily="34" charset="0"/>
                <a:cs typeface="Segoe UI" panose="020B0502040204020203" pitchFamily="34" charset="0"/>
              </a:rPr>
              <a:t>into strategic advantages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Create API gateway and developer portal in minutes and publish APIs easily for internal or external use</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Handle any data schema and adapt quickly to rapid changes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Connect to back-end services anywhere and manage, secure, and optimize all APIs in one place</a:t>
            </a:r>
          </a:p>
        </p:txBody>
      </p:sp>
      <p:pic>
        <p:nvPicPr>
          <p:cNvPr id="181" name="Picture 8" descr="Story logo">
            <a:extLst>
              <a:ext uri="{FF2B5EF4-FFF2-40B4-BE49-F238E27FC236}">
                <a16:creationId xmlns:a16="http://schemas.microsoft.com/office/drawing/2014/main" id="{27193B63-B10E-43E6-A4DE-D0D41153C6EE}"/>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068407" y="6328445"/>
            <a:ext cx="797560" cy="419031"/>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descr="A picture containing food&#10;&#10;Description automatically generated">
            <a:extLst>
              <a:ext uri="{FF2B5EF4-FFF2-40B4-BE49-F238E27FC236}">
                <a16:creationId xmlns:a16="http://schemas.microsoft.com/office/drawing/2014/main" id="{1EB13A8E-B313-4DCC-BE60-81A510DCB09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355769" y="6343070"/>
            <a:ext cx="1585695" cy="389780"/>
          </a:xfrm>
          <a:prstGeom prst="rect">
            <a:avLst/>
          </a:prstGeom>
        </p:spPr>
      </p:pic>
      <p:grpSp>
        <p:nvGrpSpPr>
          <p:cNvPr id="191" name="Group 190">
            <a:extLst>
              <a:ext uri="{FF2B5EF4-FFF2-40B4-BE49-F238E27FC236}">
                <a16:creationId xmlns:a16="http://schemas.microsoft.com/office/drawing/2014/main" id="{C1C09713-2435-42D7-BDF0-1B936F5B54BF}"/>
              </a:ext>
            </a:extLst>
          </p:cNvPr>
          <p:cNvGrpSpPr/>
          <p:nvPr/>
        </p:nvGrpSpPr>
        <p:grpSpPr>
          <a:xfrm>
            <a:off x="5189919" y="546432"/>
            <a:ext cx="5850848" cy="4906547"/>
            <a:chOff x="5189919" y="512088"/>
            <a:chExt cx="5850848" cy="4906547"/>
          </a:xfrm>
        </p:grpSpPr>
        <p:sp>
          <p:nvSpPr>
            <p:cNvPr id="87" name="Rectangle: Rounded Corners 86">
              <a:extLst>
                <a:ext uri="{FF2B5EF4-FFF2-40B4-BE49-F238E27FC236}">
                  <a16:creationId xmlns:a16="http://schemas.microsoft.com/office/drawing/2014/main" id="{96A9F1C0-E02C-4CFE-897D-C4768D2D4460}"/>
                </a:ext>
              </a:extLst>
            </p:cNvPr>
            <p:cNvSpPr/>
            <p:nvPr/>
          </p:nvSpPr>
          <p:spPr bwMode="auto">
            <a:xfrm>
              <a:off x="6021218" y="798114"/>
              <a:ext cx="1361949" cy="316601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Title 1">
              <a:extLst>
                <a:ext uri="{FF2B5EF4-FFF2-40B4-BE49-F238E27FC236}">
                  <a16:creationId xmlns:a16="http://schemas.microsoft.com/office/drawing/2014/main" id="{3D0412AA-B7FF-4F51-B46C-4D033E358177}"/>
                </a:ext>
              </a:extLst>
            </p:cNvPr>
            <p:cNvSpPr txBox="1">
              <a:spLocks/>
            </p:cNvSpPr>
            <p:nvPr/>
          </p:nvSpPr>
          <p:spPr>
            <a:xfrm>
              <a:off x="6321051" y="512088"/>
              <a:ext cx="762282" cy="22992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a:t>
              </a:r>
            </a:p>
          </p:txBody>
        </p:sp>
        <p:cxnSp>
          <p:nvCxnSpPr>
            <p:cNvPr id="89" name="Straight Arrow Connector 88">
              <a:extLst>
                <a:ext uri="{FF2B5EF4-FFF2-40B4-BE49-F238E27FC236}">
                  <a16:creationId xmlns:a16="http://schemas.microsoft.com/office/drawing/2014/main" id="{AFAD5404-3173-41AE-B16B-C6555EE455BC}"/>
                </a:ext>
              </a:extLst>
            </p:cNvPr>
            <p:cNvCxnSpPr>
              <a:stCxn id="107" idx="3"/>
              <a:endCxn id="120" idx="1"/>
            </p:cNvCxnSpPr>
            <p:nvPr/>
          </p:nvCxnSpPr>
          <p:spPr>
            <a:xfrm flipV="1">
              <a:off x="5839835" y="2512868"/>
              <a:ext cx="593429" cy="15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133A3D3-512F-4D74-81AD-E2F9FFDF3AFA}"/>
                </a:ext>
              </a:extLst>
            </p:cNvPr>
            <p:cNvCxnSpPr>
              <a:cxnSpLocks/>
              <a:stCxn id="97" idx="3"/>
              <a:endCxn id="114" idx="1"/>
            </p:cNvCxnSpPr>
            <p:nvPr/>
          </p:nvCxnSpPr>
          <p:spPr>
            <a:xfrm flipV="1">
              <a:off x="5839835" y="1483404"/>
              <a:ext cx="592540" cy="15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527B9E14-FF36-4252-B3A5-742D4D8F862B}"/>
                </a:ext>
              </a:extLst>
            </p:cNvPr>
            <p:cNvGrpSpPr/>
            <p:nvPr/>
          </p:nvGrpSpPr>
          <p:grpSpPr>
            <a:xfrm>
              <a:off x="5189919" y="819329"/>
              <a:ext cx="762282" cy="933002"/>
              <a:chOff x="5508567" y="2812652"/>
              <a:chExt cx="777567" cy="951710"/>
            </a:xfrm>
          </p:grpSpPr>
          <p:sp>
            <p:nvSpPr>
              <p:cNvPr id="92" name="Title 1">
                <a:extLst>
                  <a:ext uri="{FF2B5EF4-FFF2-40B4-BE49-F238E27FC236}">
                    <a16:creationId xmlns:a16="http://schemas.microsoft.com/office/drawing/2014/main" id="{8A9558D1-937F-4EC2-A56E-89A8057CE45A}"/>
                  </a:ext>
                </a:extLst>
              </p:cNvPr>
              <p:cNvSpPr txBox="1">
                <a:spLocks/>
              </p:cNvSpPr>
              <p:nvPr/>
            </p:nvSpPr>
            <p:spPr>
              <a:xfrm>
                <a:off x="5508567" y="2812652"/>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 developers</a:t>
                </a:r>
              </a:p>
            </p:txBody>
          </p:sp>
          <p:grpSp>
            <p:nvGrpSpPr>
              <p:cNvPr id="96" name="Group 95">
                <a:extLst>
                  <a:ext uri="{FF2B5EF4-FFF2-40B4-BE49-F238E27FC236}">
                    <a16:creationId xmlns:a16="http://schemas.microsoft.com/office/drawing/2014/main" id="{8CD5C6E4-68D6-4D5B-8EEC-C931FFD91D20}"/>
                  </a:ext>
                </a:extLst>
              </p:cNvPr>
              <p:cNvGrpSpPr/>
              <p:nvPr/>
            </p:nvGrpSpPr>
            <p:grpSpPr>
              <a:xfrm>
                <a:off x="5623186" y="3216033"/>
                <a:ext cx="548329" cy="548329"/>
                <a:chOff x="5623186" y="3216033"/>
                <a:chExt cx="548329" cy="548329"/>
              </a:xfrm>
            </p:grpSpPr>
            <p:sp>
              <p:nvSpPr>
                <p:cNvPr id="97" name="Rectangle: Rounded Corners 96">
                  <a:extLst>
                    <a:ext uri="{FF2B5EF4-FFF2-40B4-BE49-F238E27FC236}">
                      <a16:creationId xmlns:a16="http://schemas.microsoft.com/office/drawing/2014/main" id="{6F8A9E33-63CD-4C0F-8B55-77BE5827212E}"/>
                    </a:ext>
                  </a:extLst>
                </p:cNvPr>
                <p:cNvSpPr/>
                <p:nvPr/>
              </p:nvSpPr>
              <p:spPr bwMode="auto">
                <a:xfrm>
                  <a:off x="5623186" y="3216033"/>
                  <a:ext cx="548329" cy="548329"/>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8" name="people_4" title="Icon of a person">
                  <a:extLst>
                    <a:ext uri="{FF2B5EF4-FFF2-40B4-BE49-F238E27FC236}">
                      <a16:creationId xmlns:a16="http://schemas.microsoft.com/office/drawing/2014/main" id="{45B2D2CB-9099-46AF-9405-8D37FB126F56}"/>
                    </a:ext>
                  </a:extLst>
                </p:cNvPr>
                <p:cNvSpPr>
                  <a:spLocks noChangeAspect="1" noEditPoints="1"/>
                </p:cNvSpPr>
                <p:nvPr/>
              </p:nvSpPr>
              <p:spPr bwMode="auto">
                <a:xfrm>
                  <a:off x="5744971" y="331984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9" name="Group 98">
              <a:extLst>
                <a:ext uri="{FF2B5EF4-FFF2-40B4-BE49-F238E27FC236}">
                  <a16:creationId xmlns:a16="http://schemas.microsoft.com/office/drawing/2014/main" id="{269698E6-0080-4FBD-B6FD-C29EDFBE5970}"/>
                </a:ext>
              </a:extLst>
            </p:cNvPr>
            <p:cNvGrpSpPr/>
            <p:nvPr/>
          </p:nvGrpSpPr>
          <p:grpSpPr>
            <a:xfrm>
              <a:off x="5189919" y="1848793"/>
              <a:ext cx="762282" cy="933002"/>
              <a:chOff x="5508567" y="3818036"/>
              <a:chExt cx="777567" cy="951710"/>
            </a:xfrm>
          </p:grpSpPr>
          <p:sp>
            <p:nvSpPr>
              <p:cNvPr id="105" name="Title 1">
                <a:extLst>
                  <a:ext uri="{FF2B5EF4-FFF2-40B4-BE49-F238E27FC236}">
                    <a16:creationId xmlns:a16="http://schemas.microsoft.com/office/drawing/2014/main" id="{788ADFE5-A2ED-4E73-BD1D-6D0585BF6B04}"/>
                  </a:ext>
                </a:extLst>
              </p:cNvPr>
              <p:cNvSpPr txBox="1">
                <a:spLocks/>
              </p:cNvSpPr>
              <p:nvPr/>
            </p:nvSpPr>
            <p:spPr>
              <a:xfrm>
                <a:off x="5508567" y="3818036"/>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users</a:t>
                </a:r>
              </a:p>
            </p:txBody>
          </p:sp>
          <p:grpSp>
            <p:nvGrpSpPr>
              <p:cNvPr id="106" name="Group 105">
                <a:extLst>
                  <a:ext uri="{FF2B5EF4-FFF2-40B4-BE49-F238E27FC236}">
                    <a16:creationId xmlns:a16="http://schemas.microsoft.com/office/drawing/2014/main" id="{C217D4E3-6B9D-41D8-8EFF-DE905F772FD3}"/>
                  </a:ext>
                </a:extLst>
              </p:cNvPr>
              <p:cNvGrpSpPr/>
              <p:nvPr/>
            </p:nvGrpSpPr>
            <p:grpSpPr>
              <a:xfrm>
                <a:off x="5623186" y="4221417"/>
                <a:ext cx="548329" cy="548329"/>
                <a:chOff x="5623186" y="4221417"/>
                <a:chExt cx="548329" cy="548329"/>
              </a:xfrm>
            </p:grpSpPr>
            <p:sp>
              <p:nvSpPr>
                <p:cNvPr id="107" name="Rectangle: Rounded Corners 106">
                  <a:extLst>
                    <a:ext uri="{FF2B5EF4-FFF2-40B4-BE49-F238E27FC236}">
                      <a16:creationId xmlns:a16="http://schemas.microsoft.com/office/drawing/2014/main" id="{938A1E3B-C2C5-45DF-A3AE-933D82BAA3B9}"/>
                    </a:ext>
                  </a:extLst>
                </p:cNvPr>
                <p:cNvSpPr/>
                <p:nvPr/>
              </p:nvSpPr>
              <p:spPr bwMode="auto">
                <a:xfrm>
                  <a:off x="5623186" y="4221417"/>
                  <a:ext cx="548329" cy="548329"/>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8" name="people_4" title="Icon of a person">
                  <a:extLst>
                    <a:ext uri="{FF2B5EF4-FFF2-40B4-BE49-F238E27FC236}">
                      <a16:creationId xmlns:a16="http://schemas.microsoft.com/office/drawing/2014/main" id="{484670A2-BA8B-4BF3-B7F7-2C5B709D0581}"/>
                    </a:ext>
                  </a:extLst>
                </p:cNvPr>
                <p:cNvSpPr>
                  <a:spLocks noChangeAspect="1" noEditPoints="1"/>
                </p:cNvSpPr>
                <p:nvPr/>
              </p:nvSpPr>
              <p:spPr bwMode="auto">
                <a:xfrm>
                  <a:off x="5744971" y="4325224"/>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16" name="Group 115">
              <a:extLst>
                <a:ext uri="{FF2B5EF4-FFF2-40B4-BE49-F238E27FC236}">
                  <a16:creationId xmlns:a16="http://schemas.microsoft.com/office/drawing/2014/main" id="{203A1F8D-6360-46FA-989E-B6E1BFC570F2}"/>
                </a:ext>
              </a:extLst>
            </p:cNvPr>
            <p:cNvGrpSpPr/>
            <p:nvPr/>
          </p:nvGrpSpPr>
          <p:grpSpPr>
            <a:xfrm>
              <a:off x="6321051" y="1848489"/>
              <a:ext cx="762282" cy="933306"/>
              <a:chOff x="6556181" y="3817726"/>
              <a:chExt cx="777567" cy="952020"/>
            </a:xfrm>
          </p:grpSpPr>
          <p:sp>
            <p:nvSpPr>
              <p:cNvPr id="118" name="Title 1">
                <a:extLst>
                  <a:ext uri="{FF2B5EF4-FFF2-40B4-BE49-F238E27FC236}">
                    <a16:creationId xmlns:a16="http://schemas.microsoft.com/office/drawing/2014/main" id="{335EE0A5-4246-46F7-AF4F-3CE57EE995A9}"/>
                  </a:ext>
                </a:extLst>
              </p:cNvPr>
              <p:cNvSpPr txBox="1">
                <a:spLocks/>
              </p:cNvSpPr>
              <p:nvPr/>
            </p:nvSpPr>
            <p:spPr>
              <a:xfrm>
                <a:off x="6556181" y="3817726"/>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Developer portal</a:t>
                </a:r>
              </a:p>
            </p:txBody>
          </p:sp>
          <p:sp>
            <p:nvSpPr>
              <p:cNvPr id="120" name="Rectangle: Rounded Corners 119">
                <a:extLst>
                  <a:ext uri="{FF2B5EF4-FFF2-40B4-BE49-F238E27FC236}">
                    <a16:creationId xmlns:a16="http://schemas.microsoft.com/office/drawing/2014/main" id="{DF69E959-B0FE-469D-8934-0F09543FEC5F}"/>
                  </a:ext>
                </a:extLst>
              </p:cNvPr>
              <p:cNvSpPr/>
              <p:nvPr/>
            </p:nvSpPr>
            <p:spPr bwMode="auto">
              <a:xfrm>
                <a:off x="6670644" y="4221106"/>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23" name="desktop" title="a desktop PC">
                <a:extLst>
                  <a:ext uri="{FF2B5EF4-FFF2-40B4-BE49-F238E27FC236}">
                    <a16:creationId xmlns:a16="http://schemas.microsoft.com/office/drawing/2014/main" id="{1FD548DB-C6D4-41BC-837D-D43CDBD4F8D0}"/>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5D182D6-EDE8-4E39-83E1-A601E1035447}"/>
                </a:ext>
              </a:extLst>
            </p:cNvPr>
            <p:cNvGrpSpPr/>
            <p:nvPr/>
          </p:nvGrpSpPr>
          <p:grpSpPr>
            <a:xfrm>
              <a:off x="6191477" y="2877960"/>
              <a:ext cx="1021431" cy="969742"/>
              <a:chOff x="5996510" y="3257232"/>
              <a:chExt cx="1021431" cy="969742"/>
            </a:xfrm>
          </p:grpSpPr>
          <p:grpSp>
            <p:nvGrpSpPr>
              <p:cNvPr id="127" name="Group 126">
                <a:extLst>
                  <a:ext uri="{FF2B5EF4-FFF2-40B4-BE49-F238E27FC236}">
                    <a16:creationId xmlns:a16="http://schemas.microsoft.com/office/drawing/2014/main" id="{CC3AB02B-D1EC-400C-8B7A-E1E1F451A6B9}"/>
                  </a:ext>
                </a:extLst>
              </p:cNvPr>
              <p:cNvGrpSpPr/>
              <p:nvPr/>
            </p:nvGrpSpPr>
            <p:grpSpPr>
              <a:xfrm>
                <a:off x="6122274" y="3257232"/>
                <a:ext cx="762282" cy="779419"/>
                <a:chOff x="6556181" y="4826195"/>
                <a:chExt cx="777567" cy="795047"/>
              </a:xfrm>
            </p:grpSpPr>
            <p:sp>
              <p:nvSpPr>
                <p:cNvPr id="129" name="Title 1">
                  <a:extLst>
                    <a:ext uri="{FF2B5EF4-FFF2-40B4-BE49-F238E27FC236}">
                      <a16:creationId xmlns:a16="http://schemas.microsoft.com/office/drawing/2014/main" id="{FF957573-AF44-4546-80CC-4EC8ADFF329A}"/>
                    </a:ext>
                  </a:extLst>
                </p:cNvPr>
                <p:cNvSpPr txBox="1">
                  <a:spLocks/>
                </p:cNvSpPr>
                <p:nvPr/>
              </p:nvSpPr>
              <p:spPr>
                <a:xfrm>
                  <a:off x="6556181" y="4826195"/>
                  <a:ext cx="777567" cy="203140"/>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Gateway</a:t>
                  </a:r>
                </a:p>
              </p:txBody>
            </p:sp>
            <p:sp>
              <p:nvSpPr>
                <p:cNvPr id="132" name="Rectangle: Rounded Corners 131">
                  <a:extLst>
                    <a:ext uri="{FF2B5EF4-FFF2-40B4-BE49-F238E27FC236}">
                      <a16:creationId xmlns:a16="http://schemas.microsoft.com/office/drawing/2014/main" id="{058B8B08-144E-4CF9-8674-09C88283C282}"/>
                    </a:ext>
                  </a:extLst>
                </p:cNvPr>
                <p:cNvSpPr/>
                <p:nvPr/>
              </p:nvSpPr>
              <p:spPr bwMode="auto">
                <a:xfrm>
                  <a:off x="6670644" y="5072602"/>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33" name="network_3" title="Icon of a server connected to a network">
                  <a:extLst>
                    <a:ext uri="{FF2B5EF4-FFF2-40B4-BE49-F238E27FC236}">
                      <a16:creationId xmlns:a16="http://schemas.microsoft.com/office/drawing/2014/main" id="{8047C83B-5E83-4DC4-BAC9-C0E498345870}"/>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764A1417-BECE-4AC8-B64B-CC81E7F18DDF}"/>
                  </a:ext>
                </a:extLst>
              </p:cNvPr>
              <p:cNvGrpSpPr/>
              <p:nvPr/>
            </p:nvGrpSpPr>
            <p:grpSpPr>
              <a:xfrm>
                <a:off x="5996510" y="3541705"/>
                <a:ext cx="315909" cy="315909"/>
                <a:chOff x="7204308" y="3562873"/>
                <a:chExt cx="315909" cy="315909"/>
              </a:xfrm>
            </p:grpSpPr>
            <p:sp>
              <p:nvSpPr>
                <p:cNvPr id="137" name="Rectangle: Rounded Corners 136">
                  <a:extLst>
                    <a:ext uri="{FF2B5EF4-FFF2-40B4-BE49-F238E27FC236}">
                      <a16:creationId xmlns:a16="http://schemas.microsoft.com/office/drawing/2014/main" id="{F43CFB39-0883-43B5-AD4F-C5134DDB06F2}"/>
                    </a:ext>
                  </a:extLst>
                </p:cNvPr>
                <p:cNvSpPr/>
                <p:nvPr/>
              </p:nvSpPr>
              <p:spPr bwMode="auto">
                <a:xfrm>
                  <a:off x="7204308" y="3562873"/>
                  <a:ext cx="315909" cy="315909"/>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9" name="Freeform 13" title="Icon of a cloud">
                  <a:extLst>
                    <a:ext uri="{FF2B5EF4-FFF2-40B4-BE49-F238E27FC236}">
                      <a16:creationId xmlns:a16="http://schemas.microsoft.com/office/drawing/2014/main" id="{7675ED2C-CC8D-4AAD-A5BA-E167E97CD1D8}"/>
                    </a:ext>
                  </a:extLst>
                </p:cNvPr>
                <p:cNvSpPr>
                  <a:spLocks noChangeAspect="1"/>
                </p:cNvSpPr>
                <p:nvPr/>
              </p:nvSpPr>
              <p:spPr bwMode="auto">
                <a:xfrm>
                  <a:off x="7237364" y="3647448"/>
                  <a:ext cx="249797" cy="13702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84042A40-A3AF-41D4-977E-3677007398B5}"/>
                  </a:ext>
                </a:extLst>
              </p:cNvPr>
              <p:cNvGrpSpPr/>
              <p:nvPr/>
            </p:nvGrpSpPr>
            <p:grpSpPr>
              <a:xfrm>
                <a:off x="5996510" y="3911065"/>
                <a:ext cx="315909" cy="315909"/>
                <a:chOff x="7204308" y="3932233"/>
                <a:chExt cx="315909" cy="315909"/>
              </a:xfrm>
            </p:grpSpPr>
            <p:sp>
              <p:nvSpPr>
                <p:cNvPr id="154" name="Rectangle: Rounded Corners 153">
                  <a:extLst>
                    <a:ext uri="{FF2B5EF4-FFF2-40B4-BE49-F238E27FC236}">
                      <a16:creationId xmlns:a16="http://schemas.microsoft.com/office/drawing/2014/main" id="{2D345866-FCEF-4C00-AF30-D59D669FCCEB}"/>
                    </a:ext>
                  </a:extLst>
                </p:cNvPr>
                <p:cNvSpPr/>
                <p:nvPr/>
              </p:nvSpPr>
              <p:spPr bwMode="auto">
                <a:xfrm>
                  <a:off x="7204308" y="3932233"/>
                  <a:ext cx="315909" cy="315909"/>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7" name="CellPhone_E8EA" title="Icon of a cellphone">
                  <a:extLst>
                    <a:ext uri="{FF2B5EF4-FFF2-40B4-BE49-F238E27FC236}">
                      <a16:creationId xmlns:a16="http://schemas.microsoft.com/office/drawing/2014/main" id="{7079B4B2-9342-4D43-9908-DDDC15271F1A}"/>
                    </a:ext>
                  </a:extLst>
                </p:cNvPr>
                <p:cNvSpPr>
                  <a:spLocks noChangeAspect="1" noEditPoints="1"/>
                </p:cNvSpPr>
                <p:nvPr/>
              </p:nvSpPr>
              <p:spPr bwMode="auto">
                <a:xfrm>
                  <a:off x="7298440" y="3983834"/>
                  <a:ext cx="127644" cy="2127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1765A8F0-03BA-4684-B868-387DCE8E3C90}"/>
                  </a:ext>
                </a:extLst>
              </p:cNvPr>
              <p:cNvGrpSpPr/>
              <p:nvPr/>
            </p:nvGrpSpPr>
            <p:grpSpPr>
              <a:xfrm>
                <a:off x="6702032" y="3541705"/>
                <a:ext cx="315909" cy="315909"/>
                <a:chOff x="6399445" y="1831292"/>
                <a:chExt cx="689792" cy="689792"/>
              </a:xfrm>
            </p:grpSpPr>
            <p:sp>
              <p:nvSpPr>
                <p:cNvPr id="163" name="Rectangle: Rounded Corners 162">
                  <a:extLst>
                    <a:ext uri="{FF2B5EF4-FFF2-40B4-BE49-F238E27FC236}">
                      <a16:creationId xmlns:a16="http://schemas.microsoft.com/office/drawing/2014/main" id="{D7B3F9BA-EDCB-400C-B530-DB42243818E8}"/>
                    </a:ext>
                  </a:extLst>
                </p:cNvPr>
                <p:cNvSpPr/>
                <p:nvPr/>
              </p:nvSpPr>
              <p:spPr bwMode="auto">
                <a:xfrm>
                  <a:off x="6399445" y="1831292"/>
                  <a:ext cx="689792" cy="689792"/>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4" name="globe_2" title="Icon of a sphere made of lines">
                  <a:extLst>
                    <a:ext uri="{FF2B5EF4-FFF2-40B4-BE49-F238E27FC236}">
                      <a16:creationId xmlns:a16="http://schemas.microsoft.com/office/drawing/2014/main" id="{BC09E5D6-EB73-4BEE-A452-D9C57E0F056F}"/>
                    </a:ext>
                  </a:extLst>
                </p:cNvPr>
                <p:cNvSpPr>
                  <a:spLocks noChangeAspect="1" noEditPoints="1"/>
                </p:cNvSpPr>
                <p:nvPr/>
              </p:nvSpPr>
              <p:spPr bwMode="auto">
                <a:xfrm>
                  <a:off x="6543464" y="1975311"/>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2631692A-2CBA-4D02-9573-F4D08F0E9115}"/>
                  </a:ext>
                </a:extLst>
              </p:cNvPr>
              <p:cNvGrpSpPr/>
              <p:nvPr/>
            </p:nvGrpSpPr>
            <p:grpSpPr>
              <a:xfrm>
                <a:off x="6702032" y="3911065"/>
                <a:ext cx="315909" cy="315909"/>
                <a:chOff x="7513138" y="1717918"/>
                <a:chExt cx="689792" cy="689792"/>
              </a:xfrm>
            </p:grpSpPr>
            <p:sp>
              <p:nvSpPr>
                <p:cNvPr id="167" name="Rectangle: Rounded Corners 166">
                  <a:extLst>
                    <a:ext uri="{FF2B5EF4-FFF2-40B4-BE49-F238E27FC236}">
                      <a16:creationId xmlns:a16="http://schemas.microsoft.com/office/drawing/2014/main" id="{CF3CD0FA-3229-4BFE-9C50-47AB7BCC878E}"/>
                    </a:ext>
                  </a:extLst>
                </p:cNvPr>
                <p:cNvSpPr/>
                <p:nvPr/>
              </p:nvSpPr>
              <p:spPr bwMode="auto">
                <a:xfrm>
                  <a:off x="7513138" y="1717918"/>
                  <a:ext cx="689792" cy="689792"/>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8" name="arrow_5" title="Icon of two arrows pointing across from each other">
                  <a:extLst>
                    <a:ext uri="{FF2B5EF4-FFF2-40B4-BE49-F238E27FC236}">
                      <a16:creationId xmlns:a16="http://schemas.microsoft.com/office/drawing/2014/main" id="{ED785F8E-570D-4F34-8F60-FED487F4226D}"/>
                    </a:ext>
                  </a:extLst>
                </p:cNvPr>
                <p:cNvSpPr>
                  <a:spLocks noChangeAspect="1" noEditPoints="1"/>
                </p:cNvSpPr>
                <p:nvPr/>
              </p:nvSpPr>
              <p:spPr bwMode="auto">
                <a:xfrm>
                  <a:off x="7637414" y="1841304"/>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77" name="Title 1">
              <a:extLst>
                <a:ext uri="{FF2B5EF4-FFF2-40B4-BE49-F238E27FC236}">
                  <a16:creationId xmlns:a16="http://schemas.microsoft.com/office/drawing/2014/main" id="{1D95D221-6A8C-43C1-ACF7-033D5A7036EB}"/>
                </a:ext>
              </a:extLst>
            </p:cNvPr>
            <p:cNvSpPr txBox="1">
              <a:spLocks/>
            </p:cNvSpPr>
            <p:nvPr/>
          </p:nvSpPr>
          <p:spPr>
            <a:xfrm>
              <a:off x="8490436" y="577868"/>
              <a:ext cx="1809499" cy="229925"/>
            </a:xfrm>
            <a:prstGeom prst="rect">
              <a:avLst/>
            </a:prstGeom>
          </p:spPr>
          <p:txBody>
            <a:bodyPr vert="horz" wrap="square" lIns="0" tIns="44821"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r>
                <a:rPr lang="en-US" dirty="0"/>
                <a:t>APIs running in Azure</a:t>
              </a:r>
            </a:p>
          </p:txBody>
        </p:sp>
        <p:sp>
          <p:nvSpPr>
            <p:cNvPr id="76" name="Rectangle: Rounded Corners 97">
              <a:extLst>
                <a:ext uri="{FF2B5EF4-FFF2-40B4-BE49-F238E27FC236}">
                  <a16:creationId xmlns:a16="http://schemas.microsoft.com/office/drawing/2014/main" id="{A474920C-7FA3-49AB-8003-8B70282FE431}"/>
                </a:ext>
              </a:extLst>
            </p:cNvPr>
            <p:cNvSpPr/>
            <p:nvPr/>
          </p:nvSpPr>
          <p:spPr bwMode="auto">
            <a:xfrm>
              <a:off x="7749603" y="819026"/>
              <a:ext cx="3291164" cy="2995148"/>
            </a:xfrm>
            <a:prstGeom prst="roundRect">
              <a:avLst>
                <a:gd name="adj" fmla="val 3125"/>
              </a:avLst>
            </a:prstGeom>
            <a:solidFill>
              <a:srgbClr val="0078D4">
                <a:alpha val="1000"/>
              </a:srgbClr>
            </a:solid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4" name="Title 1">
              <a:extLst>
                <a:ext uri="{FF2B5EF4-FFF2-40B4-BE49-F238E27FC236}">
                  <a16:creationId xmlns:a16="http://schemas.microsoft.com/office/drawing/2014/main" id="{E22DFD34-FC84-489F-8B7F-250964AA860C}"/>
                </a:ext>
              </a:extLst>
            </p:cNvPr>
            <p:cNvSpPr txBox="1">
              <a:spLocks/>
            </p:cNvSpPr>
            <p:nvPr/>
          </p:nvSpPr>
          <p:spPr>
            <a:xfrm>
              <a:off x="9190240" y="855100"/>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95" name="Rectangle: Rounded Corners 94">
              <a:extLst>
                <a:ext uri="{FF2B5EF4-FFF2-40B4-BE49-F238E27FC236}">
                  <a16:creationId xmlns:a16="http://schemas.microsoft.com/office/drawing/2014/main" id="{E61030E3-72F4-406A-B8B3-4CCE30AE6A9E}"/>
                </a:ext>
              </a:extLst>
            </p:cNvPr>
            <p:cNvSpPr/>
            <p:nvPr/>
          </p:nvSpPr>
          <p:spPr bwMode="auto">
            <a:xfrm>
              <a:off x="9315153" y="1250550"/>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36EB979-9CDA-4FD1-8698-DE0B04E1997F}"/>
                </a:ext>
              </a:extLst>
            </p:cNvPr>
            <p:cNvSpPr txBox="1">
              <a:spLocks/>
            </p:cNvSpPr>
            <p:nvPr/>
          </p:nvSpPr>
          <p:spPr>
            <a:xfrm>
              <a:off x="9190240" y="1730675"/>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103" name="Rectangle: Rounded Corners 102">
              <a:extLst>
                <a:ext uri="{FF2B5EF4-FFF2-40B4-BE49-F238E27FC236}">
                  <a16:creationId xmlns:a16="http://schemas.microsoft.com/office/drawing/2014/main" id="{EEF45908-D73F-49F7-9781-78B8A41F7DEF}"/>
                </a:ext>
              </a:extLst>
            </p:cNvPr>
            <p:cNvSpPr/>
            <p:nvPr/>
          </p:nvSpPr>
          <p:spPr bwMode="auto">
            <a:xfrm>
              <a:off x="9315153" y="2126125"/>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EC811037-8302-48B3-8AC6-BC2B8B4EB634}"/>
                </a:ext>
              </a:extLst>
            </p:cNvPr>
            <p:cNvSpPr txBox="1">
              <a:spLocks/>
            </p:cNvSpPr>
            <p:nvPr/>
          </p:nvSpPr>
          <p:spPr>
            <a:xfrm>
              <a:off x="9294987" y="2760138"/>
              <a:ext cx="5799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Storage</a:t>
              </a:r>
            </a:p>
          </p:txBody>
        </p:sp>
        <p:sp>
          <p:nvSpPr>
            <p:cNvPr id="119" name="Title 1">
              <a:extLst>
                <a:ext uri="{FF2B5EF4-FFF2-40B4-BE49-F238E27FC236}">
                  <a16:creationId xmlns:a16="http://schemas.microsoft.com/office/drawing/2014/main" id="{A9F1636A-1274-462F-BB3C-03857B7FBFA8}"/>
                </a:ext>
              </a:extLst>
            </p:cNvPr>
            <p:cNvSpPr txBox="1">
              <a:spLocks/>
            </p:cNvSpPr>
            <p:nvPr/>
          </p:nvSpPr>
          <p:spPr>
            <a:xfrm>
              <a:off x="8019634" y="1678881"/>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a:t>
              </a:r>
            </a:p>
          </p:txBody>
        </p:sp>
        <p:sp>
          <p:nvSpPr>
            <p:cNvPr id="121" name="Rectangle: Rounded Corners 120">
              <a:extLst>
                <a:ext uri="{FF2B5EF4-FFF2-40B4-BE49-F238E27FC236}">
                  <a16:creationId xmlns:a16="http://schemas.microsoft.com/office/drawing/2014/main" id="{32A2FFCA-88D4-4F31-A779-0E7A32D9F74E}"/>
                </a:ext>
              </a:extLst>
            </p:cNvPr>
            <p:cNvSpPr/>
            <p:nvPr/>
          </p:nvSpPr>
          <p:spPr bwMode="auto">
            <a:xfrm>
              <a:off x="7981093" y="1917944"/>
              <a:ext cx="866542" cy="866544"/>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22" name="Title 1">
              <a:extLst>
                <a:ext uri="{FF2B5EF4-FFF2-40B4-BE49-F238E27FC236}">
                  <a16:creationId xmlns:a16="http://schemas.microsoft.com/office/drawing/2014/main" id="{1445F499-FF76-4613-8516-22137C194189}"/>
                </a:ext>
              </a:extLst>
            </p:cNvPr>
            <p:cNvSpPr txBox="1">
              <a:spLocks/>
            </p:cNvSpPr>
            <p:nvPr/>
          </p:nvSpPr>
          <p:spPr>
            <a:xfrm>
              <a:off x="10292810" y="1730675"/>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Functions</a:t>
              </a:r>
            </a:p>
          </p:txBody>
        </p:sp>
        <p:sp>
          <p:nvSpPr>
            <p:cNvPr id="124" name="Rectangle: Rounded Corners 123">
              <a:extLst>
                <a:ext uri="{FF2B5EF4-FFF2-40B4-BE49-F238E27FC236}">
                  <a16:creationId xmlns:a16="http://schemas.microsoft.com/office/drawing/2014/main" id="{E7FED82E-ABE0-4436-9DC9-1B534BDAA1C0}"/>
                </a:ext>
              </a:extLst>
            </p:cNvPr>
            <p:cNvSpPr/>
            <p:nvPr/>
          </p:nvSpPr>
          <p:spPr bwMode="auto">
            <a:xfrm>
              <a:off x="10326566" y="2126125"/>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17" name="Connector: Elbow 16">
              <a:extLst>
                <a:ext uri="{FF2B5EF4-FFF2-40B4-BE49-F238E27FC236}">
                  <a16:creationId xmlns:a16="http://schemas.microsoft.com/office/drawing/2014/main" id="{1A522E53-57C3-4C94-AA08-3838899ABD53}"/>
                </a:ext>
              </a:extLst>
            </p:cNvPr>
            <p:cNvCxnSpPr>
              <a:stCxn id="95" idx="1"/>
              <a:endCxn id="113" idx="1"/>
            </p:cNvCxnSpPr>
            <p:nvPr/>
          </p:nvCxnSpPr>
          <p:spPr>
            <a:xfrm rot="10800000" flipH="1" flipV="1">
              <a:off x="9315153" y="1519477"/>
              <a:ext cx="890" cy="1905039"/>
            </a:xfrm>
            <a:prstGeom prst="bentConnector3">
              <a:avLst>
                <a:gd name="adj1" fmla="val -25685393"/>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EC45CFDD-FB1A-436F-8F98-99537707FC63}"/>
                </a:ext>
              </a:extLst>
            </p:cNvPr>
            <p:cNvCxnSpPr>
              <a:cxnSpLocks/>
            </p:cNvCxnSpPr>
            <p:nvPr/>
          </p:nvCxnSpPr>
          <p:spPr>
            <a:xfrm>
              <a:off x="8847635" y="2397779"/>
              <a:ext cx="46751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7BFB26F-6592-4B06-9A85-1F06B50A0E9C}"/>
                </a:ext>
              </a:extLst>
            </p:cNvPr>
            <p:cNvCxnSpPr>
              <a:cxnSpLocks/>
            </p:cNvCxnSpPr>
            <p:nvPr/>
          </p:nvCxnSpPr>
          <p:spPr>
            <a:xfrm>
              <a:off x="9856808" y="2397779"/>
              <a:ext cx="46751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6D5308B-F2F3-4E04-84CD-31FE97AFFB0F}"/>
                </a:ext>
              </a:extLst>
            </p:cNvPr>
            <p:cNvCxnSpPr>
              <a:cxnSpLocks/>
              <a:endCxn id="121" idx="1"/>
            </p:cNvCxnSpPr>
            <p:nvPr/>
          </p:nvCxnSpPr>
          <p:spPr>
            <a:xfrm>
              <a:off x="7383167" y="2351216"/>
              <a:ext cx="597926"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199672B-C8F8-41F1-A1F2-EAF02DAFC6F6}"/>
                </a:ext>
              </a:extLst>
            </p:cNvPr>
            <p:cNvCxnSpPr>
              <a:cxnSpLocks/>
              <a:stCxn id="124" idx="2"/>
              <a:endCxn id="131" idx="0"/>
            </p:cNvCxnSpPr>
            <p:nvPr/>
          </p:nvCxnSpPr>
          <p:spPr>
            <a:xfrm>
              <a:off x="10595494" y="2663981"/>
              <a:ext cx="1365" cy="137008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4216619-2146-4153-9577-F2D7DA0FD31B}"/>
                </a:ext>
              </a:extLst>
            </p:cNvPr>
            <p:cNvCxnSpPr>
              <a:cxnSpLocks/>
              <a:stCxn id="87" idx="2"/>
              <a:endCxn id="141" idx="1"/>
            </p:cNvCxnSpPr>
            <p:nvPr/>
          </p:nvCxnSpPr>
          <p:spPr>
            <a:xfrm rot="16200000" flipH="1">
              <a:off x="6790102" y="3876218"/>
              <a:ext cx="978440" cy="115425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5122C4C-38A5-469A-816C-B9307AFC1643}"/>
                </a:ext>
              </a:extLst>
            </p:cNvPr>
            <p:cNvGrpSpPr/>
            <p:nvPr/>
          </p:nvGrpSpPr>
          <p:grpSpPr>
            <a:xfrm>
              <a:off x="7856452" y="4035203"/>
              <a:ext cx="952133" cy="1383432"/>
              <a:chOff x="7929398" y="4105794"/>
              <a:chExt cx="952133" cy="1383432"/>
            </a:xfrm>
          </p:grpSpPr>
          <p:sp>
            <p:nvSpPr>
              <p:cNvPr id="140" name="Title 1">
                <a:extLst>
                  <a:ext uri="{FF2B5EF4-FFF2-40B4-BE49-F238E27FC236}">
                    <a16:creationId xmlns:a16="http://schemas.microsoft.com/office/drawing/2014/main" id="{9D6C0550-D8A3-48D2-AF5D-46B6AB369AF5}"/>
                  </a:ext>
                </a:extLst>
              </p:cNvPr>
              <p:cNvSpPr txBox="1">
                <a:spLocks/>
              </p:cNvSpPr>
              <p:nvPr/>
            </p:nvSpPr>
            <p:spPr>
              <a:xfrm>
                <a:off x="7940602" y="4105794"/>
                <a:ext cx="929724"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APIs running anywhere</a:t>
                </a:r>
              </a:p>
            </p:txBody>
          </p:sp>
          <p:sp>
            <p:nvSpPr>
              <p:cNvPr id="141" name="Rectangle: Rounded Corners 140">
                <a:extLst>
                  <a:ext uri="{FF2B5EF4-FFF2-40B4-BE49-F238E27FC236}">
                    <a16:creationId xmlns:a16="http://schemas.microsoft.com/office/drawing/2014/main" id="{F28561FA-FDA5-491F-9DCF-A2D9612E589D}"/>
                  </a:ext>
                </a:extLst>
              </p:cNvPr>
              <p:cNvSpPr/>
              <p:nvPr/>
            </p:nvSpPr>
            <p:spPr bwMode="auto">
              <a:xfrm>
                <a:off x="7929398" y="4537092"/>
                <a:ext cx="952133" cy="952134"/>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908A7BA8-AC8E-4E91-9532-75A1702F743C}"/>
                  </a:ext>
                </a:extLst>
              </p:cNvPr>
              <p:cNvGrpSpPr/>
              <p:nvPr/>
            </p:nvGrpSpPr>
            <p:grpSpPr>
              <a:xfrm>
                <a:off x="8082667" y="4710163"/>
                <a:ext cx="645594" cy="605992"/>
                <a:chOff x="8059646" y="4672611"/>
                <a:chExt cx="645594" cy="605992"/>
              </a:xfrm>
            </p:grpSpPr>
            <p:sp>
              <p:nvSpPr>
                <p:cNvPr id="143" name="HoloLens_EC94" title="Icon of Microsoft HoloLens">
                  <a:extLst>
                    <a:ext uri="{FF2B5EF4-FFF2-40B4-BE49-F238E27FC236}">
                      <a16:creationId xmlns:a16="http://schemas.microsoft.com/office/drawing/2014/main" id="{64CD5E60-4575-4A2B-ADBD-4F12A1024493}"/>
                    </a:ext>
                  </a:extLst>
                </p:cNvPr>
                <p:cNvSpPr>
                  <a:spLocks noChangeAspect="1" noEditPoints="1"/>
                </p:cNvSpPr>
                <p:nvPr/>
              </p:nvSpPr>
              <p:spPr bwMode="auto">
                <a:xfrm>
                  <a:off x="8466769" y="5123149"/>
                  <a:ext cx="238471" cy="127382"/>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server" title="Icon of a server tower">
                  <a:extLst>
                    <a:ext uri="{FF2B5EF4-FFF2-40B4-BE49-F238E27FC236}">
                      <a16:creationId xmlns:a16="http://schemas.microsoft.com/office/drawing/2014/main" id="{E230B58B-A553-464D-9CE4-878E001C185B}"/>
                    </a:ext>
                  </a:extLst>
                </p:cNvPr>
                <p:cNvSpPr>
                  <a:spLocks noChangeAspect="1" noEditPoints="1"/>
                </p:cNvSpPr>
                <p:nvPr/>
              </p:nvSpPr>
              <p:spPr bwMode="auto">
                <a:xfrm>
                  <a:off x="8514260" y="4672611"/>
                  <a:ext cx="143489" cy="2725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5" name="Car" title="Icon of the front of a car">
                  <a:extLst>
                    <a:ext uri="{FF2B5EF4-FFF2-40B4-BE49-F238E27FC236}">
                      <a16:creationId xmlns:a16="http://schemas.microsoft.com/office/drawing/2014/main" id="{449E7FE0-3BA1-4ABB-887D-CBD25B484E5F}"/>
                    </a:ext>
                  </a:extLst>
                </p:cNvPr>
                <p:cNvSpPr>
                  <a:spLocks noChangeAspect="1" noEditPoints="1"/>
                </p:cNvSpPr>
                <p:nvPr/>
              </p:nvSpPr>
              <p:spPr bwMode="auto">
                <a:xfrm>
                  <a:off x="8059646" y="5095077"/>
                  <a:ext cx="238471" cy="18352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6" name="building_7" title="Icon of a building with a curved section protruding from it">
                  <a:extLst>
                    <a:ext uri="{FF2B5EF4-FFF2-40B4-BE49-F238E27FC236}">
                      <a16:creationId xmlns:a16="http://schemas.microsoft.com/office/drawing/2014/main" id="{430D6A60-28F4-413F-95F4-C6D97CB30801}"/>
                    </a:ext>
                  </a:extLst>
                </p:cNvPr>
                <p:cNvSpPr>
                  <a:spLocks noChangeAspect="1" noEditPoints="1"/>
                </p:cNvSpPr>
                <p:nvPr/>
              </p:nvSpPr>
              <p:spPr bwMode="auto">
                <a:xfrm>
                  <a:off x="8059646" y="4673869"/>
                  <a:ext cx="238471" cy="27002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EBB3EFE6-1855-44EE-BFB5-67CC9EB779F0}"/>
                </a:ext>
              </a:extLst>
            </p:cNvPr>
            <p:cNvGrpSpPr/>
            <p:nvPr/>
          </p:nvGrpSpPr>
          <p:grpSpPr>
            <a:xfrm>
              <a:off x="10202128" y="4034066"/>
              <a:ext cx="789461" cy="933306"/>
              <a:chOff x="10275074" y="4104657"/>
              <a:chExt cx="789461" cy="933306"/>
            </a:xfrm>
          </p:grpSpPr>
          <p:sp>
            <p:nvSpPr>
              <p:cNvPr id="131" name="Title 1">
                <a:extLst>
                  <a:ext uri="{FF2B5EF4-FFF2-40B4-BE49-F238E27FC236}">
                    <a16:creationId xmlns:a16="http://schemas.microsoft.com/office/drawing/2014/main" id="{E91C8F5F-BAC7-408C-8156-29DE299BE382}"/>
                  </a:ext>
                </a:extLst>
              </p:cNvPr>
              <p:cNvSpPr txBox="1">
                <a:spLocks/>
              </p:cNvSpPr>
              <p:nvPr/>
            </p:nvSpPr>
            <p:spPr>
              <a:xfrm>
                <a:off x="10275074" y="4104657"/>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External services</a:t>
                </a:r>
              </a:p>
            </p:txBody>
          </p:sp>
          <p:sp>
            <p:nvSpPr>
              <p:cNvPr id="134" name="Rectangle: Rounded Corners 133">
                <a:extLst>
                  <a:ext uri="{FF2B5EF4-FFF2-40B4-BE49-F238E27FC236}">
                    <a16:creationId xmlns:a16="http://schemas.microsoft.com/office/drawing/2014/main" id="{AE8BE9E7-B5D1-4C4C-86C5-40CF6E1FF054}"/>
                  </a:ext>
                </a:extLst>
              </p:cNvPr>
              <p:cNvSpPr/>
              <p:nvPr/>
            </p:nvSpPr>
            <p:spPr bwMode="auto">
              <a:xfrm>
                <a:off x="10399987" y="4500108"/>
                <a:ext cx="537855" cy="537855"/>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47" name="Graphic 146">
                <a:extLst>
                  <a:ext uri="{FF2B5EF4-FFF2-40B4-BE49-F238E27FC236}">
                    <a16:creationId xmlns:a16="http://schemas.microsoft.com/office/drawing/2014/main" id="{1A9CA850-1881-4538-885D-BEA814BC5E3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90341" y="4590462"/>
                <a:ext cx="357147" cy="357147"/>
              </a:xfrm>
              <a:prstGeom prst="rect">
                <a:avLst/>
              </a:prstGeom>
            </p:spPr>
          </p:pic>
        </p:grpSp>
        <p:pic>
          <p:nvPicPr>
            <p:cNvPr id="148" name="Graphic 147">
              <a:extLst>
                <a:ext uri="{FF2B5EF4-FFF2-40B4-BE49-F238E27FC236}">
                  <a16:creationId xmlns:a16="http://schemas.microsoft.com/office/drawing/2014/main" id="{4F326A1D-BAB4-449E-9F57-A58AADC4D4A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68910" y="2005762"/>
              <a:ext cx="690908" cy="690908"/>
            </a:xfrm>
            <a:prstGeom prst="rect">
              <a:avLst/>
            </a:prstGeom>
          </p:spPr>
        </p:pic>
        <p:pic>
          <p:nvPicPr>
            <p:cNvPr id="149" name="Graphic 148">
              <a:extLst>
                <a:ext uri="{FF2B5EF4-FFF2-40B4-BE49-F238E27FC236}">
                  <a16:creationId xmlns:a16="http://schemas.microsoft.com/office/drawing/2014/main" id="{7BA73EF8-8C3A-48C4-812C-588D4A6E134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385170" y="1320568"/>
              <a:ext cx="397820" cy="397820"/>
            </a:xfrm>
            <a:prstGeom prst="rect">
              <a:avLst/>
            </a:prstGeom>
          </p:spPr>
        </p:pic>
        <p:pic>
          <p:nvPicPr>
            <p:cNvPr id="40" name="Graphic 39">
              <a:extLst>
                <a:ext uri="{FF2B5EF4-FFF2-40B4-BE49-F238E27FC236}">
                  <a16:creationId xmlns:a16="http://schemas.microsoft.com/office/drawing/2014/main" id="{C4571271-0833-46B4-A53B-5A4E4554643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401160" y="2212133"/>
              <a:ext cx="365840" cy="365840"/>
            </a:xfrm>
            <a:prstGeom prst="rect">
              <a:avLst/>
            </a:prstGeom>
          </p:spPr>
        </p:pic>
        <p:grpSp>
          <p:nvGrpSpPr>
            <p:cNvPr id="171" name="Group 170">
              <a:extLst>
                <a:ext uri="{FF2B5EF4-FFF2-40B4-BE49-F238E27FC236}">
                  <a16:creationId xmlns:a16="http://schemas.microsoft.com/office/drawing/2014/main" id="{99A3D676-3EA5-428F-940B-2E2EEDFA4A94}"/>
                </a:ext>
              </a:extLst>
            </p:cNvPr>
            <p:cNvGrpSpPr/>
            <p:nvPr/>
          </p:nvGrpSpPr>
          <p:grpSpPr>
            <a:xfrm>
              <a:off x="9316043" y="3155589"/>
              <a:ext cx="537855" cy="537855"/>
              <a:chOff x="9388989" y="3226180"/>
              <a:chExt cx="537855" cy="537855"/>
            </a:xfrm>
          </p:grpSpPr>
          <p:sp>
            <p:nvSpPr>
              <p:cNvPr id="113" name="Rectangle: Rounded Corners 112">
                <a:extLst>
                  <a:ext uri="{FF2B5EF4-FFF2-40B4-BE49-F238E27FC236}">
                    <a16:creationId xmlns:a16="http://schemas.microsoft.com/office/drawing/2014/main" id="{7D885C81-176C-4327-B1D2-2A6B61378F23}"/>
                  </a:ext>
                </a:extLst>
              </p:cNvPr>
              <p:cNvSpPr/>
              <p:nvPr/>
            </p:nvSpPr>
            <p:spPr bwMode="auto">
              <a:xfrm>
                <a:off x="9388989" y="3226180"/>
                <a:ext cx="537855" cy="537855"/>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70" name="Picture 169" descr="A picture containing drawing&#10;&#10;Description automatically generated">
                <a:extLst>
                  <a:ext uri="{FF2B5EF4-FFF2-40B4-BE49-F238E27FC236}">
                    <a16:creationId xmlns:a16="http://schemas.microsoft.com/office/drawing/2014/main" id="{91A09929-3FB2-46A5-9247-C7A6EBDF64EA}"/>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458551" y="3295742"/>
                <a:ext cx="398731" cy="398731"/>
              </a:xfrm>
              <a:prstGeom prst="rect">
                <a:avLst/>
              </a:prstGeom>
            </p:spPr>
          </p:pic>
        </p:grpSp>
        <p:pic>
          <p:nvPicPr>
            <p:cNvPr id="184" name="Picture 183" descr="A close up of a sign&#10;&#10;Description automatically generated">
              <a:extLst>
                <a:ext uri="{FF2B5EF4-FFF2-40B4-BE49-F238E27FC236}">
                  <a16:creationId xmlns:a16="http://schemas.microsoft.com/office/drawing/2014/main" id="{914D81AD-0714-4AC6-8940-F2877966DE9D}"/>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396128" y="2195688"/>
              <a:ext cx="398731" cy="398731"/>
            </a:xfrm>
            <a:prstGeom prst="rect">
              <a:avLst/>
            </a:prstGeom>
          </p:spPr>
        </p:pic>
        <p:sp>
          <p:nvSpPr>
            <p:cNvPr id="190" name="Rectangle 189">
              <a:extLst>
                <a:ext uri="{FF2B5EF4-FFF2-40B4-BE49-F238E27FC236}">
                  <a16:creationId xmlns:a16="http://schemas.microsoft.com/office/drawing/2014/main" id="{832E5CF5-B84E-4C47-B489-94E8BEDE1B7F}"/>
                </a:ext>
              </a:extLst>
            </p:cNvPr>
            <p:cNvSpPr/>
            <p:nvPr/>
          </p:nvSpPr>
          <p:spPr bwMode="auto">
            <a:xfrm>
              <a:off x="7104845" y="643944"/>
              <a:ext cx="455054" cy="442174"/>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9" name="Graphic 188">
              <a:extLst>
                <a:ext uri="{FF2B5EF4-FFF2-40B4-BE49-F238E27FC236}">
                  <a16:creationId xmlns:a16="http://schemas.microsoft.com/office/drawing/2014/main" id="{F19A7540-348F-49F3-BC35-17C6BA4BDD3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195130" y="617245"/>
              <a:ext cx="378720" cy="378720"/>
            </a:xfrm>
            <a:prstGeom prst="rect">
              <a:avLst/>
            </a:prstGeom>
          </p:spPr>
        </p:pic>
        <p:grpSp>
          <p:nvGrpSpPr>
            <p:cNvPr id="109" name="Group 108">
              <a:extLst>
                <a:ext uri="{FF2B5EF4-FFF2-40B4-BE49-F238E27FC236}">
                  <a16:creationId xmlns:a16="http://schemas.microsoft.com/office/drawing/2014/main" id="{BE121046-65E6-4257-AB84-C77A2DEDC51E}"/>
                </a:ext>
              </a:extLst>
            </p:cNvPr>
            <p:cNvGrpSpPr/>
            <p:nvPr/>
          </p:nvGrpSpPr>
          <p:grpSpPr>
            <a:xfrm>
              <a:off x="6307462" y="819025"/>
              <a:ext cx="789461" cy="933306"/>
              <a:chOff x="6543226" y="2812342"/>
              <a:chExt cx="805291" cy="952020"/>
            </a:xfrm>
          </p:grpSpPr>
          <p:sp>
            <p:nvSpPr>
              <p:cNvPr id="111" name="Title 1">
                <a:extLst>
                  <a:ext uri="{FF2B5EF4-FFF2-40B4-BE49-F238E27FC236}">
                    <a16:creationId xmlns:a16="http://schemas.microsoft.com/office/drawing/2014/main" id="{F81A119A-40ED-4311-8686-4DD46944F0C9}"/>
                  </a:ext>
                </a:extLst>
              </p:cNvPr>
              <p:cNvSpPr txBox="1">
                <a:spLocks/>
              </p:cNvSpPr>
              <p:nvPr/>
            </p:nvSpPr>
            <p:spPr>
              <a:xfrm>
                <a:off x="6543226" y="2812342"/>
                <a:ext cx="805291"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Management portal</a:t>
                </a:r>
              </a:p>
            </p:txBody>
          </p:sp>
          <p:sp>
            <p:nvSpPr>
              <p:cNvPr id="114" name="Rectangle: Rounded Corners 113">
                <a:extLst>
                  <a:ext uri="{FF2B5EF4-FFF2-40B4-BE49-F238E27FC236}">
                    <a16:creationId xmlns:a16="http://schemas.microsoft.com/office/drawing/2014/main" id="{C6F53EE1-FBBA-45C0-AAD0-791F8CE36D7B}"/>
                  </a:ext>
                </a:extLst>
              </p:cNvPr>
              <p:cNvSpPr/>
              <p:nvPr/>
            </p:nvSpPr>
            <p:spPr bwMode="auto">
              <a:xfrm>
                <a:off x="6670644" y="3215722"/>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15" name="file" title="Icon of a file cabinet">
                <a:extLst>
                  <a:ext uri="{FF2B5EF4-FFF2-40B4-BE49-F238E27FC236}">
                    <a16:creationId xmlns:a16="http://schemas.microsoft.com/office/drawing/2014/main" id="{5E7544BB-C864-4999-B690-D9B2088DFAF4}"/>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spTree>
    <p:extLst>
      <p:ext uri="{BB962C8B-B14F-4D97-AF65-F5344CB8AC3E}">
        <p14:creationId xmlns:p14="http://schemas.microsoft.com/office/powerpoint/2010/main" val="2493934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Instant IoT</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data streaming</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E31EBD86-FBB2-4E82-B44A-2806FF56CE58}"/>
              </a:ext>
            </a:extLst>
          </p:cNvPr>
          <p:cNvSpPr/>
          <p:nvPr/>
        </p:nvSpPr>
        <p:spPr>
          <a:xfrm>
            <a:off x="455995" y="1585867"/>
            <a:ext cx="3708174" cy="3508653"/>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Ingest and analyze high volumes</a:t>
            </a:r>
            <a:br>
              <a:rPr lang="en-US" sz="1600">
                <a:solidFill>
                  <a:schemeClr val="bg1"/>
                </a:solidFill>
                <a:latin typeface="Segoe UI" panose="020B0502040204020203" pitchFamily="34" charset="0"/>
                <a:cs typeface="Segoe UI" panose="020B0502040204020203" pitchFamily="34" charset="0"/>
              </a:rPr>
            </a:br>
            <a:r>
              <a:rPr lang="en-US" sz="1600">
                <a:solidFill>
                  <a:schemeClr val="bg1"/>
                </a:solidFill>
                <a:latin typeface="Segoe UI" panose="020B0502040204020203" pitchFamily="34" charset="0"/>
                <a:cs typeface="Segoe UI" panose="020B0502040204020203" pitchFamily="34" charset="0"/>
              </a:rPr>
              <a:t>of IoT data and generate real-time recommendations and insights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Real-time data ingestion and processing pipeline capable of detection and notification within seconds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Secure API gateway that connects to back-end services running anywhere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Elastic provisioning of compute capacity without the need to manage the infrastructure </a:t>
            </a:r>
          </a:p>
        </p:txBody>
      </p:sp>
      <p:pic>
        <p:nvPicPr>
          <p:cNvPr id="85" name="Picture 18" descr="Image result for Robert Bosch GmbH png logo">
            <a:extLst>
              <a:ext uri="{FF2B5EF4-FFF2-40B4-BE49-F238E27FC236}">
                <a16:creationId xmlns:a16="http://schemas.microsoft.com/office/drawing/2014/main" id="{2957BF46-28FB-4C47-85CA-77F0ABC670FD}"/>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59883" y="6389622"/>
            <a:ext cx="1286555" cy="29667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Image result for hafslund logo png">
            <a:extLst>
              <a:ext uri="{FF2B5EF4-FFF2-40B4-BE49-F238E27FC236}">
                <a16:creationId xmlns:a16="http://schemas.microsoft.com/office/drawing/2014/main" id="{C6C53884-7F62-4821-B53E-74F3F5B697D5}"/>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b="35867"/>
          <a:stretch/>
        </p:blipFill>
        <p:spPr bwMode="auto">
          <a:xfrm>
            <a:off x="1993886" y="6407996"/>
            <a:ext cx="1264034" cy="259928"/>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016141EC-8018-4051-88CD-1DA83D94EAF2}"/>
              </a:ext>
            </a:extLst>
          </p:cNvPr>
          <p:cNvGrpSpPr/>
          <p:nvPr/>
        </p:nvGrpSpPr>
        <p:grpSpPr>
          <a:xfrm>
            <a:off x="4780115" y="268457"/>
            <a:ext cx="7236347" cy="5708372"/>
            <a:chOff x="4780115" y="268457"/>
            <a:chExt cx="7236347" cy="5708372"/>
          </a:xfrm>
        </p:grpSpPr>
        <p:sp>
          <p:nvSpPr>
            <p:cNvPr id="142" name="Title 1">
              <a:extLst>
                <a:ext uri="{FF2B5EF4-FFF2-40B4-BE49-F238E27FC236}">
                  <a16:creationId xmlns:a16="http://schemas.microsoft.com/office/drawing/2014/main" id="{F6B682B5-AC4E-4116-9801-2C341C4AFB09}"/>
                </a:ext>
              </a:extLst>
            </p:cNvPr>
            <p:cNvSpPr txBox="1">
              <a:spLocks/>
            </p:cNvSpPr>
            <p:nvPr/>
          </p:nvSpPr>
          <p:spPr>
            <a:xfrm>
              <a:off x="10282252" y="2392094"/>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Database for PostgreSQL</a:t>
              </a:r>
            </a:p>
          </p:txBody>
        </p:sp>
        <p:sp>
          <p:nvSpPr>
            <p:cNvPr id="150" name="Rectangle: Rounded Corners 149">
              <a:extLst>
                <a:ext uri="{FF2B5EF4-FFF2-40B4-BE49-F238E27FC236}">
                  <a16:creationId xmlns:a16="http://schemas.microsoft.com/office/drawing/2014/main" id="{3D839E3F-F677-43E4-9292-51F3DB8C4CDD}"/>
                </a:ext>
              </a:extLst>
            </p:cNvPr>
            <p:cNvSpPr/>
            <p:nvPr/>
          </p:nvSpPr>
          <p:spPr bwMode="auto">
            <a:xfrm>
              <a:off x="10407165" y="29414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52" name="Title 1">
              <a:extLst>
                <a:ext uri="{FF2B5EF4-FFF2-40B4-BE49-F238E27FC236}">
                  <a16:creationId xmlns:a16="http://schemas.microsoft.com/office/drawing/2014/main" id="{BE8866CD-3A48-4813-B98D-AA403699A14D}"/>
                </a:ext>
              </a:extLst>
            </p:cNvPr>
            <p:cNvSpPr txBox="1">
              <a:spLocks/>
            </p:cNvSpPr>
            <p:nvPr/>
          </p:nvSpPr>
          <p:spPr>
            <a:xfrm>
              <a:off x="10282252" y="356603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Cache for Redis</a:t>
              </a:r>
            </a:p>
          </p:txBody>
        </p:sp>
        <p:sp>
          <p:nvSpPr>
            <p:cNvPr id="153" name="Rectangle: Rounded Corners 152">
              <a:extLst>
                <a:ext uri="{FF2B5EF4-FFF2-40B4-BE49-F238E27FC236}">
                  <a16:creationId xmlns:a16="http://schemas.microsoft.com/office/drawing/2014/main" id="{B0AB72CC-2CFD-48DA-8EE9-509C401E0440}"/>
                </a:ext>
              </a:extLst>
            </p:cNvPr>
            <p:cNvSpPr/>
            <p:nvPr/>
          </p:nvSpPr>
          <p:spPr bwMode="auto">
            <a:xfrm>
              <a:off x="10407165" y="396148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76" name="Title 1">
              <a:extLst>
                <a:ext uri="{FF2B5EF4-FFF2-40B4-BE49-F238E27FC236}">
                  <a16:creationId xmlns:a16="http://schemas.microsoft.com/office/drawing/2014/main" id="{0947E20A-DCB2-421E-97A6-6FEB97C398AC}"/>
                </a:ext>
              </a:extLst>
            </p:cNvPr>
            <p:cNvSpPr txBox="1">
              <a:spLocks/>
            </p:cNvSpPr>
            <p:nvPr/>
          </p:nvSpPr>
          <p:spPr>
            <a:xfrm>
              <a:off x="7546972" y="2038468"/>
              <a:ext cx="1809499" cy="229925"/>
            </a:xfrm>
            <a:prstGeom prst="rect">
              <a:avLst/>
            </a:prstGeom>
          </p:spPr>
          <p:txBody>
            <a:bodyPr vert="horz" wrap="square" lIns="0" tIns="44821"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r>
                <a:rPr lang="en-US"/>
                <a:t>Azure Kubernetes Service</a:t>
              </a:r>
            </a:p>
          </p:txBody>
        </p:sp>
        <p:sp>
          <p:nvSpPr>
            <p:cNvPr id="177" name="Rectangle: Rounded Corners 97">
              <a:extLst>
                <a:ext uri="{FF2B5EF4-FFF2-40B4-BE49-F238E27FC236}">
                  <a16:creationId xmlns:a16="http://schemas.microsoft.com/office/drawing/2014/main" id="{A0F006DD-8279-4342-B9EF-7A1E98FFCAB3}"/>
                </a:ext>
              </a:extLst>
            </p:cNvPr>
            <p:cNvSpPr/>
            <p:nvPr/>
          </p:nvSpPr>
          <p:spPr bwMode="auto">
            <a:xfrm>
              <a:off x="6955238" y="2315627"/>
              <a:ext cx="2992966" cy="2273305"/>
            </a:xfrm>
            <a:prstGeom prst="roundRect">
              <a:avLst>
                <a:gd name="adj" fmla="val 3125"/>
              </a:avLst>
            </a:prstGeom>
            <a:solidFill>
              <a:srgbClr val="0078D4">
                <a:alpha val="1000"/>
              </a:srgbClr>
            </a:solid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A8901685-BAF5-4915-87FD-A75470C55410}"/>
                </a:ext>
              </a:extLst>
            </p:cNvPr>
            <p:cNvGrpSpPr/>
            <p:nvPr/>
          </p:nvGrpSpPr>
          <p:grpSpPr>
            <a:xfrm>
              <a:off x="7021869" y="3434982"/>
              <a:ext cx="877824" cy="933306"/>
              <a:chOff x="7102432" y="4450989"/>
              <a:chExt cx="877824" cy="933306"/>
            </a:xfrm>
          </p:grpSpPr>
          <p:sp>
            <p:nvSpPr>
              <p:cNvPr id="179" name="Title 1">
                <a:extLst>
                  <a:ext uri="{FF2B5EF4-FFF2-40B4-BE49-F238E27FC236}">
                    <a16:creationId xmlns:a16="http://schemas.microsoft.com/office/drawing/2014/main" id="{A84D16F1-2F1C-4C6C-BF3C-AF6BA391F3BE}"/>
                  </a:ext>
                </a:extLst>
              </p:cNvPr>
              <p:cNvSpPr txBox="1">
                <a:spLocks/>
              </p:cNvSpPr>
              <p:nvPr/>
            </p:nvSpPr>
            <p:spPr>
              <a:xfrm>
                <a:off x="7102432" y="4450989"/>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Ingest</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service</a:t>
                </a:r>
              </a:p>
            </p:txBody>
          </p:sp>
          <p:sp>
            <p:nvSpPr>
              <p:cNvPr id="180" name="Rectangle: Rounded Corners 179">
                <a:extLst>
                  <a:ext uri="{FF2B5EF4-FFF2-40B4-BE49-F238E27FC236}">
                    <a16:creationId xmlns:a16="http://schemas.microsoft.com/office/drawing/2014/main" id="{C078F759-BFD4-4A9F-91FC-32FBB68EE7D8}"/>
                  </a:ext>
                </a:extLst>
              </p:cNvPr>
              <p:cNvSpPr/>
              <p:nvPr/>
            </p:nvSpPr>
            <p:spPr bwMode="auto">
              <a:xfrm>
                <a:off x="7272417" y="484643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3" name="Freeform: Shape 192">
                <a:extLst>
                  <a:ext uri="{FF2B5EF4-FFF2-40B4-BE49-F238E27FC236}">
                    <a16:creationId xmlns:a16="http://schemas.microsoft.com/office/drawing/2014/main" id="{D0B0F7B0-3075-4043-8829-6BCED8A610F4}"/>
                  </a:ext>
                </a:extLst>
              </p:cNvPr>
              <p:cNvSpPr/>
              <p:nvPr/>
            </p:nvSpPr>
            <p:spPr>
              <a:xfrm>
                <a:off x="7386723" y="4945916"/>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D106FA61-65B4-4D5E-88F3-57F5531DF7C5}"/>
                </a:ext>
              </a:extLst>
            </p:cNvPr>
            <p:cNvGrpSpPr/>
            <p:nvPr/>
          </p:nvGrpSpPr>
          <p:grpSpPr>
            <a:xfrm>
              <a:off x="8092903" y="3434982"/>
              <a:ext cx="877824" cy="933306"/>
              <a:chOff x="8046465" y="4408656"/>
              <a:chExt cx="877824" cy="933306"/>
            </a:xfrm>
          </p:grpSpPr>
          <p:sp>
            <p:nvSpPr>
              <p:cNvPr id="185" name="Title 1">
                <a:extLst>
                  <a:ext uri="{FF2B5EF4-FFF2-40B4-BE49-F238E27FC236}">
                    <a16:creationId xmlns:a16="http://schemas.microsoft.com/office/drawing/2014/main" id="{A0AB0536-E8A1-445C-9FA1-FBC0C1A2EC19}"/>
                  </a:ext>
                </a:extLst>
              </p:cNvPr>
              <p:cNvSpPr txBox="1">
                <a:spLocks/>
              </p:cNvSpPr>
              <p:nvPr/>
            </p:nvSpPr>
            <p:spPr>
              <a:xfrm>
                <a:off x="8046465" y="4408656"/>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Analysis service</a:t>
                </a:r>
              </a:p>
            </p:txBody>
          </p:sp>
          <p:sp>
            <p:nvSpPr>
              <p:cNvPr id="186" name="Rectangle: Rounded Corners 185">
                <a:extLst>
                  <a:ext uri="{FF2B5EF4-FFF2-40B4-BE49-F238E27FC236}">
                    <a16:creationId xmlns:a16="http://schemas.microsoft.com/office/drawing/2014/main" id="{16D4B3C6-6862-48BE-BFE9-6BC49868685D}"/>
                  </a:ext>
                </a:extLst>
              </p:cNvPr>
              <p:cNvSpPr/>
              <p:nvPr/>
            </p:nvSpPr>
            <p:spPr bwMode="auto">
              <a:xfrm>
                <a:off x="8216450" y="480410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5" name="Freeform: Shape 194">
                <a:extLst>
                  <a:ext uri="{FF2B5EF4-FFF2-40B4-BE49-F238E27FC236}">
                    <a16:creationId xmlns:a16="http://schemas.microsoft.com/office/drawing/2014/main" id="{BE719A2E-4174-4524-AE2C-5A04FD231ABC}"/>
                  </a:ext>
                </a:extLst>
              </p:cNvPr>
              <p:cNvSpPr/>
              <p:nvPr/>
            </p:nvSpPr>
            <p:spPr>
              <a:xfrm>
                <a:off x="8330756" y="4903583"/>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99C0E07-8F0F-462B-9EF4-2C5C3EF1E7C1}"/>
                </a:ext>
              </a:extLst>
            </p:cNvPr>
            <p:cNvGrpSpPr/>
            <p:nvPr/>
          </p:nvGrpSpPr>
          <p:grpSpPr>
            <a:xfrm>
              <a:off x="8919503" y="3434982"/>
              <a:ext cx="877824" cy="933306"/>
              <a:chOff x="8919632" y="4434056"/>
              <a:chExt cx="877824" cy="933306"/>
            </a:xfrm>
          </p:grpSpPr>
          <p:sp>
            <p:nvSpPr>
              <p:cNvPr id="188" name="Title 1">
                <a:extLst>
                  <a:ext uri="{FF2B5EF4-FFF2-40B4-BE49-F238E27FC236}">
                    <a16:creationId xmlns:a16="http://schemas.microsoft.com/office/drawing/2014/main" id="{C838E039-D072-4BD7-A005-A030A78D55CD}"/>
                  </a:ext>
                </a:extLst>
              </p:cNvPr>
              <p:cNvSpPr txBox="1">
                <a:spLocks/>
              </p:cNvSpPr>
              <p:nvPr/>
            </p:nvSpPr>
            <p:spPr>
              <a:xfrm>
                <a:off x="8919632" y="4434056"/>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Map matching service</a:t>
                </a:r>
              </a:p>
            </p:txBody>
          </p:sp>
          <p:sp>
            <p:nvSpPr>
              <p:cNvPr id="192" name="Rectangle: Rounded Corners 191">
                <a:extLst>
                  <a:ext uri="{FF2B5EF4-FFF2-40B4-BE49-F238E27FC236}">
                    <a16:creationId xmlns:a16="http://schemas.microsoft.com/office/drawing/2014/main" id="{18A064A9-4E44-48D4-9F37-CDF563E141D6}"/>
                  </a:ext>
                </a:extLst>
              </p:cNvPr>
              <p:cNvSpPr/>
              <p:nvPr/>
            </p:nvSpPr>
            <p:spPr bwMode="auto">
              <a:xfrm>
                <a:off x="9089617" y="482950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6" name="Freeform: Shape 195">
                <a:extLst>
                  <a:ext uri="{FF2B5EF4-FFF2-40B4-BE49-F238E27FC236}">
                    <a16:creationId xmlns:a16="http://schemas.microsoft.com/office/drawing/2014/main" id="{38DDA92D-1D8D-4E48-B7BA-79FF50ECA4F7}"/>
                  </a:ext>
                </a:extLst>
              </p:cNvPr>
              <p:cNvSpPr/>
              <p:nvPr/>
            </p:nvSpPr>
            <p:spPr>
              <a:xfrm>
                <a:off x="9203923" y="4928983"/>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14641B-7E1C-43D1-8222-EB372C82B5F0}"/>
                </a:ext>
              </a:extLst>
            </p:cNvPr>
            <p:cNvGrpSpPr/>
            <p:nvPr/>
          </p:nvGrpSpPr>
          <p:grpSpPr>
            <a:xfrm>
              <a:off x="7066051" y="2410521"/>
              <a:ext cx="789461" cy="933306"/>
              <a:chOff x="8838099" y="3354561"/>
              <a:chExt cx="789461" cy="933306"/>
            </a:xfrm>
          </p:grpSpPr>
          <p:sp>
            <p:nvSpPr>
              <p:cNvPr id="174" name="Title 1">
                <a:extLst>
                  <a:ext uri="{FF2B5EF4-FFF2-40B4-BE49-F238E27FC236}">
                    <a16:creationId xmlns:a16="http://schemas.microsoft.com/office/drawing/2014/main" id="{80848038-21B4-4DBC-B87A-A67B8886CEF1}"/>
                  </a:ext>
                </a:extLst>
              </p:cNvPr>
              <p:cNvSpPr txBox="1">
                <a:spLocks/>
              </p:cNvSpPr>
              <p:nvPr/>
            </p:nvSpPr>
            <p:spPr>
              <a:xfrm>
                <a:off x="8838099" y="3354561"/>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Key Vault</a:t>
                </a:r>
              </a:p>
            </p:txBody>
          </p:sp>
          <p:sp>
            <p:nvSpPr>
              <p:cNvPr id="175" name="Rectangle: Rounded Corners 174">
                <a:extLst>
                  <a:ext uri="{FF2B5EF4-FFF2-40B4-BE49-F238E27FC236}">
                    <a16:creationId xmlns:a16="http://schemas.microsoft.com/office/drawing/2014/main" id="{CC3502E5-193C-4EB4-8B96-8E6BE26DA498}"/>
                  </a:ext>
                </a:extLst>
              </p:cNvPr>
              <p:cNvSpPr/>
              <p:nvPr/>
            </p:nvSpPr>
            <p:spPr bwMode="auto">
              <a:xfrm>
                <a:off x="8963012" y="3750011"/>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97" name="Graphic 196">
                <a:extLst>
                  <a:ext uri="{FF2B5EF4-FFF2-40B4-BE49-F238E27FC236}">
                    <a16:creationId xmlns:a16="http://schemas.microsoft.com/office/drawing/2014/main" id="{AA684136-18A1-4231-8A04-287552C45B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39463" y="3826463"/>
                <a:ext cx="384952" cy="384952"/>
              </a:xfrm>
              <a:prstGeom prst="rect">
                <a:avLst/>
              </a:prstGeom>
            </p:spPr>
          </p:pic>
        </p:grpSp>
        <p:sp>
          <p:nvSpPr>
            <p:cNvPr id="199" name="Title 1">
              <a:extLst>
                <a:ext uri="{FF2B5EF4-FFF2-40B4-BE49-F238E27FC236}">
                  <a16:creationId xmlns:a16="http://schemas.microsoft.com/office/drawing/2014/main" id="{185D5399-8652-4095-9231-15BBAE5B654D}"/>
                </a:ext>
              </a:extLst>
            </p:cNvPr>
            <p:cNvSpPr txBox="1">
              <a:spLocks/>
            </p:cNvSpPr>
            <p:nvPr/>
          </p:nvSpPr>
          <p:spPr>
            <a:xfrm>
              <a:off x="11227001" y="2545983"/>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200" name="Rectangle: Rounded Corners 199">
              <a:extLst>
                <a:ext uri="{FF2B5EF4-FFF2-40B4-BE49-F238E27FC236}">
                  <a16:creationId xmlns:a16="http://schemas.microsoft.com/office/drawing/2014/main" id="{32865265-9693-4413-9060-F3AF60577796}"/>
                </a:ext>
              </a:extLst>
            </p:cNvPr>
            <p:cNvSpPr/>
            <p:nvPr/>
          </p:nvSpPr>
          <p:spPr bwMode="auto">
            <a:xfrm>
              <a:off x="11351914" y="29414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204" name="Straight Arrow Connector 203">
              <a:extLst>
                <a:ext uri="{FF2B5EF4-FFF2-40B4-BE49-F238E27FC236}">
                  <a16:creationId xmlns:a16="http://schemas.microsoft.com/office/drawing/2014/main" id="{14DD6220-7B20-4307-A7F7-48556CC25B65}"/>
                </a:ext>
              </a:extLst>
            </p:cNvPr>
            <p:cNvCxnSpPr>
              <a:cxnSpLocks/>
              <a:stCxn id="172" idx="2"/>
              <a:endCxn id="176" idx="0"/>
            </p:cNvCxnSpPr>
            <p:nvPr/>
          </p:nvCxnSpPr>
          <p:spPr>
            <a:xfrm>
              <a:off x="8450832" y="1684232"/>
              <a:ext cx="890" cy="3542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8F4DD8C2-ADDE-4B2A-990E-9661E4FFA9D6}"/>
                </a:ext>
              </a:extLst>
            </p:cNvPr>
            <p:cNvCxnSpPr>
              <a:cxnSpLocks/>
              <a:stCxn id="156" idx="0"/>
              <a:endCxn id="161" idx="2"/>
            </p:cNvCxnSpPr>
            <p:nvPr/>
          </p:nvCxnSpPr>
          <p:spPr>
            <a:xfrm flipH="1" flipV="1">
              <a:off x="6181695" y="1201763"/>
              <a:ext cx="890" cy="42708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BE721CF9-DBDF-4167-ABE3-107AFA1AF7A9}"/>
                </a:ext>
              </a:extLst>
            </p:cNvPr>
            <p:cNvCxnSpPr>
              <a:cxnSpLocks/>
              <a:endCxn id="172" idx="1"/>
            </p:cNvCxnSpPr>
            <p:nvPr/>
          </p:nvCxnSpPr>
          <p:spPr>
            <a:xfrm>
              <a:off x="6178490" y="1415304"/>
              <a:ext cx="200341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C3077FA-5220-4A41-9532-44A5FFC85225}"/>
                </a:ext>
              </a:extLst>
            </p:cNvPr>
            <p:cNvCxnSpPr>
              <a:cxnSpLocks/>
              <a:stCxn id="180" idx="2"/>
              <a:endCxn id="104" idx="0"/>
            </p:cNvCxnSpPr>
            <p:nvPr/>
          </p:nvCxnSpPr>
          <p:spPr>
            <a:xfrm>
              <a:off x="7460782" y="4368288"/>
              <a:ext cx="2388" cy="493329"/>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207">
              <a:extLst>
                <a:ext uri="{FF2B5EF4-FFF2-40B4-BE49-F238E27FC236}">
                  <a16:creationId xmlns:a16="http://schemas.microsoft.com/office/drawing/2014/main" id="{FA2FF376-244C-40F1-9426-149E770B1F52}"/>
                </a:ext>
              </a:extLst>
            </p:cNvPr>
            <p:cNvCxnSpPr>
              <a:cxnSpLocks/>
            </p:cNvCxnSpPr>
            <p:nvPr/>
          </p:nvCxnSpPr>
          <p:spPr>
            <a:xfrm rot="16200000" flipH="1">
              <a:off x="8031285" y="4734045"/>
              <a:ext cx="1005840" cy="274320"/>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9D19E0EB-4F83-4FB1-9733-F4D70D16F28B}"/>
                </a:ext>
              </a:extLst>
            </p:cNvPr>
            <p:cNvCxnSpPr>
              <a:cxnSpLocks/>
            </p:cNvCxnSpPr>
            <p:nvPr/>
          </p:nvCxnSpPr>
          <p:spPr>
            <a:xfrm rot="5400000">
              <a:off x="8849812" y="4732516"/>
              <a:ext cx="1005840" cy="277379"/>
            </a:xfrm>
            <a:prstGeom prst="bentConnector2">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1CE8A505-5813-4175-920A-370F624980E2}"/>
                </a:ext>
              </a:extLst>
            </p:cNvPr>
            <p:cNvCxnSpPr>
              <a:cxnSpLocks/>
              <a:stCxn id="180" idx="3"/>
              <a:endCxn id="186" idx="1"/>
            </p:cNvCxnSpPr>
            <p:nvPr/>
          </p:nvCxnSpPr>
          <p:spPr>
            <a:xfrm>
              <a:off x="7729709" y="4099360"/>
              <a:ext cx="533179" cy="0"/>
            </a:xfrm>
            <a:prstGeom prst="straightConnector1">
              <a:avLst/>
            </a:prstGeom>
            <a:ln w="12700">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4527D0E2-1138-4102-8810-8EB7B89671C3}"/>
                </a:ext>
              </a:extLst>
            </p:cNvPr>
            <p:cNvCxnSpPr>
              <a:cxnSpLocks/>
              <a:stCxn id="150" idx="1"/>
              <a:endCxn id="153" idx="1"/>
            </p:cNvCxnSpPr>
            <p:nvPr/>
          </p:nvCxnSpPr>
          <p:spPr>
            <a:xfrm rot="10800000" flipV="1">
              <a:off x="10407165" y="3210360"/>
              <a:ext cx="12700" cy="1020055"/>
            </a:xfrm>
            <a:prstGeom prst="bentConnector3">
              <a:avLst>
                <a:gd name="adj1" fmla="val 2070425"/>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723F09-1143-4B2B-A409-CC87EDD79411}"/>
                </a:ext>
              </a:extLst>
            </p:cNvPr>
            <p:cNvCxnSpPr/>
            <p:nvPr/>
          </p:nvCxnSpPr>
          <p:spPr>
            <a:xfrm>
              <a:off x="9628458" y="3931383"/>
              <a:ext cx="524588"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BD2A354F-EF97-4607-8ECE-7C2BBC6984B7}"/>
                </a:ext>
              </a:extLst>
            </p:cNvPr>
            <p:cNvCxnSpPr>
              <a:cxnSpLocks/>
              <a:stCxn id="200" idx="1"/>
              <a:endCxn id="150" idx="3"/>
            </p:cNvCxnSpPr>
            <p:nvPr/>
          </p:nvCxnSpPr>
          <p:spPr>
            <a:xfrm flipH="1">
              <a:off x="10945020" y="3210361"/>
              <a:ext cx="40689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91F5D6E2-F33F-46CF-8C86-5C781E580198}"/>
                </a:ext>
              </a:extLst>
            </p:cNvPr>
            <p:cNvCxnSpPr>
              <a:cxnSpLocks/>
              <a:stCxn id="203" idx="2"/>
              <a:endCxn id="142" idx="0"/>
            </p:cNvCxnSpPr>
            <p:nvPr/>
          </p:nvCxnSpPr>
          <p:spPr>
            <a:xfrm>
              <a:off x="10676093" y="2183889"/>
              <a:ext cx="890" cy="20820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4E4DBC03-5F22-4CF0-A384-C26C500B505A}"/>
                </a:ext>
              </a:extLst>
            </p:cNvPr>
            <p:cNvCxnSpPr>
              <a:cxnSpLocks/>
            </p:cNvCxnSpPr>
            <p:nvPr/>
          </p:nvCxnSpPr>
          <p:spPr>
            <a:xfrm flipH="1">
              <a:off x="9214042" y="5661453"/>
              <a:ext cx="119241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ADB39C8-EBF0-4FE4-9C07-EC30803D6CDD}"/>
                </a:ext>
              </a:extLst>
            </p:cNvPr>
            <p:cNvCxnSpPr>
              <a:cxnSpLocks/>
              <a:stCxn id="100" idx="3"/>
            </p:cNvCxnSpPr>
            <p:nvPr/>
          </p:nvCxnSpPr>
          <p:spPr>
            <a:xfrm>
              <a:off x="6451604" y="3196292"/>
              <a:ext cx="49940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6221FB55-C5E0-4988-936A-F14A2C1BFEEC}"/>
                </a:ext>
              </a:extLst>
            </p:cNvPr>
            <p:cNvCxnSpPr>
              <a:cxnSpLocks/>
              <a:stCxn id="221" idx="3"/>
              <a:endCxn id="100" idx="1"/>
            </p:cNvCxnSpPr>
            <p:nvPr/>
          </p:nvCxnSpPr>
          <p:spPr>
            <a:xfrm>
              <a:off x="5442883" y="3196292"/>
              <a:ext cx="470866"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F101BC62-8CC2-465C-BE06-D489B7DB04D7}"/>
                </a:ext>
              </a:extLst>
            </p:cNvPr>
            <p:cNvCxnSpPr>
              <a:cxnSpLocks/>
              <a:stCxn id="180" idx="1"/>
              <a:endCxn id="225" idx="3"/>
            </p:cNvCxnSpPr>
            <p:nvPr/>
          </p:nvCxnSpPr>
          <p:spPr>
            <a:xfrm flipH="1">
              <a:off x="5442883" y="4099360"/>
              <a:ext cx="174897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1AF2FBD-85D0-49D3-9EE0-1243925AD16C}"/>
                </a:ext>
              </a:extLst>
            </p:cNvPr>
            <p:cNvGrpSpPr/>
            <p:nvPr/>
          </p:nvGrpSpPr>
          <p:grpSpPr>
            <a:xfrm>
              <a:off x="7068439" y="4861617"/>
              <a:ext cx="789461" cy="933306"/>
              <a:chOff x="7161572" y="4755785"/>
              <a:chExt cx="789461" cy="933306"/>
            </a:xfrm>
          </p:grpSpPr>
          <p:grpSp>
            <p:nvGrpSpPr>
              <p:cNvPr id="101" name="Group 100">
                <a:extLst>
                  <a:ext uri="{FF2B5EF4-FFF2-40B4-BE49-F238E27FC236}">
                    <a16:creationId xmlns:a16="http://schemas.microsoft.com/office/drawing/2014/main" id="{8C1F1D94-5720-4A26-9BA3-38B1178C09C4}"/>
                  </a:ext>
                </a:extLst>
              </p:cNvPr>
              <p:cNvGrpSpPr/>
              <p:nvPr/>
            </p:nvGrpSpPr>
            <p:grpSpPr>
              <a:xfrm>
                <a:off x="7161572" y="4755785"/>
                <a:ext cx="789461" cy="933306"/>
                <a:chOff x="5700065" y="2048542"/>
                <a:chExt cx="789461" cy="933306"/>
              </a:xfrm>
            </p:grpSpPr>
            <p:sp>
              <p:nvSpPr>
                <p:cNvPr id="104" name="Title 1">
                  <a:extLst>
                    <a:ext uri="{FF2B5EF4-FFF2-40B4-BE49-F238E27FC236}">
                      <a16:creationId xmlns:a16="http://schemas.microsoft.com/office/drawing/2014/main" id="{A4B6108E-D063-4D10-B2A0-58D970E19013}"/>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110" name="Rectangle: Rounded Corners 109">
                  <a:extLst>
                    <a:ext uri="{FF2B5EF4-FFF2-40B4-BE49-F238E27FC236}">
                      <a16:creationId xmlns:a16="http://schemas.microsoft.com/office/drawing/2014/main" id="{8FD5FAF9-0A0B-42DD-AB3C-E948FB0FFF50}"/>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27" name="Graphic 226">
                <a:extLst>
                  <a:ext uri="{FF2B5EF4-FFF2-40B4-BE49-F238E27FC236}">
                    <a16:creationId xmlns:a16="http://schemas.microsoft.com/office/drawing/2014/main" id="{4C51C5AE-E78E-47B7-BF0A-5DDA3EC2AD6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49672" y="5214423"/>
                <a:ext cx="411480" cy="411480"/>
              </a:xfrm>
              <a:prstGeom prst="rect">
                <a:avLst/>
              </a:prstGeom>
            </p:spPr>
          </p:pic>
        </p:grpSp>
        <p:pic>
          <p:nvPicPr>
            <p:cNvPr id="229" name="Graphic 228">
              <a:extLst>
                <a:ext uri="{FF2B5EF4-FFF2-40B4-BE49-F238E27FC236}">
                  <a16:creationId xmlns:a16="http://schemas.microsoft.com/office/drawing/2014/main" id="{B194DF4D-4C40-476E-88D2-063361AAE41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70352" y="3004621"/>
              <a:ext cx="411480" cy="411480"/>
            </a:xfrm>
            <a:prstGeom prst="rect">
              <a:avLst/>
            </a:prstGeom>
          </p:spPr>
        </p:pic>
        <p:grpSp>
          <p:nvGrpSpPr>
            <p:cNvPr id="55" name="Group 54">
              <a:extLst>
                <a:ext uri="{FF2B5EF4-FFF2-40B4-BE49-F238E27FC236}">
                  <a16:creationId xmlns:a16="http://schemas.microsoft.com/office/drawing/2014/main" id="{E6BE7584-CEE0-4A52-A604-806EEA542367}"/>
                </a:ext>
              </a:extLst>
            </p:cNvPr>
            <p:cNvGrpSpPr/>
            <p:nvPr/>
          </p:nvGrpSpPr>
          <p:grpSpPr>
            <a:xfrm>
              <a:off x="10282252" y="1250583"/>
              <a:ext cx="789461" cy="933306"/>
              <a:chOff x="10375385" y="1144751"/>
              <a:chExt cx="789461" cy="933306"/>
            </a:xfrm>
          </p:grpSpPr>
          <p:grpSp>
            <p:nvGrpSpPr>
              <p:cNvPr id="201" name="Group 200">
                <a:extLst>
                  <a:ext uri="{FF2B5EF4-FFF2-40B4-BE49-F238E27FC236}">
                    <a16:creationId xmlns:a16="http://schemas.microsoft.com/office/drawing/2014/main" id="{F1261C63-789E-4DF2-A9E3-C49E98BF3FFD}"/>
                  </a:ext>
                </a:extLst>
              </p:cNvPr>
              <p:cNvGrpSpPr/>
              <p:nvPr/>
            </p:nvGrpSpPr>
            <p:grpSpPr>
              <a:xfrm>
                <a:off x="10375385" y="1144751"/>
                <a:ext cx="789461" cy="933306"/>
                <a:chOff x="5700065" y="2048542"/>
                <a:chExt cx="789461" cy="933306"/>
              </a:xfrm>
            </p:grpSpPr>
            <p:sp>
              <p:nvSpPr>
                <p:cNvPr id="202" name="Title 1">
                  <a:extLst>
                    <a:ext uri="{FF2B5EF4-FFF2-40B4-BE49-F238E27FC236}">
                      <a16:creationId xmlns:a16="http://schemas.microsoft.com/office/drawing/2014/main" id="{552D74FB-65F5-43FA-8DBB-2B19356128E8}"/>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Web Apps</a:t>
                  </a:r>
                </a:p>
              </p:txBody>
            </p:sp>
            <p:sp>
              <p:nvSpPr>
                <p:cNvPr id="203" name="Rectangle: Rounded Corners 202">
                  <a:extLst>
                    <a:ext uri="{FF2B5EF4-FFF2-40B4-BE49-F238E27FC236}">
                      <a16:creationId xmlns:a16="http://schemas.microsoft.com/office/drawing/2014/main" id="{80FD9EDD-12FF-414A-B233-6AB677C5E966}"/>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1" name="Graphic 230">
                <a:extLst>
                  <a:ext uri="{FF2B5EF4-FFF2-40B4-BE49-F238E27FC236}">
                    <a16:creationId xmlns:a16="http://schemas.microsoft.com/office/drawing/2014/main" id="{D9AB8CF3-3B6E-4E2F-9480-513DC1898C07}"/>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579209" y="1619113"/>
                <a:ext cx="380032" cy="380032"/>
              </a:xfrm>
              <a:prstGeom prst="rect">
                <a:avLst/>
              </a:prstGeom>
            </p:spPr>
          </p:pic>
        </p:grpSp>
        <p:grpSp>
          <p:nvGrpSpPr>
            <p:cNvPr id="59" name="Group 58">
              <a:extLst>
                <a:ext uri="{FF2B5EF4-FFF2-40B4-BE49-F238E27FC236}">
                  <a16:creationId xmlns:a16="http://schemas.microsoft.com/office/drawing/2014/main" id="{79CBA0D2-D571-4428-B44F-B8D0A981250A}"/>
                </a:ext>
              </a:extLst>
            </p:cNvPr>
            <p:cNvGrpSpPr/>
            <p:nvPr/>
          </p:nvGrpSpPr>
          <p:grpSpPr>
            <a:xfrm>
              <a:off x="4780115" y="2531914"/>
              <a:ext cx="789461" cy="933306"/>
              <a:chOff x="4873248" y="2426082"/>
              <a:chExt cx="789461" cy="933306"/>
            </a:xfrm>
          </p:grpSpPr>
          <p:grpSp>
            <p:nvGrpSpPr>
              <p:cNvPr id="219" name="Group 218">
                <a:extLst>
                  <a:ext uri="{FF2B5EF4-FFF2-40B4-BE49-F238E27FC236}">
                    <a16:creationId xmlns:a16="http://schemas.microsoft.com/office/drawing/2014/main" id="{D1E9D286-D9E5-400E-907E-79D7E6453EA8}"/>
                  </a:ext>
                </a:extLst>
              </p:cNvPr>
              <p:cNvGrpSpPr/>
              <p:nvPr/>
            </p:nvGrpSpPr>
            <p:grpSpPr>
              <a:xfrm>
                <a:off x="4873248" y="2426082"/>
                <a:ext cx="789461" cy="933306"/>
                <a:chOff x="5700065" y="2048542"/>
                <a:chExt cx="789461" cy="933306"/>
              </a:xfrm>
            </p:grpSpPr>
            <p:sp>
              <p:nvSpPr>
                <p:cNvPr id="220" name="Title 1">
                  <a:extLst>
                    <a:ext uri="{FF2B5EF4-FFF2-40B4-BE49-F238E27FC236}">
                      <a16:creationId xmlns:a16="http://schemas.microsoft.com/office/drawing/2014/main" id="{7A082A31-2C43-41F0-8A36-9CA432A126E4}"/>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GPS and sensor</a:t>
                  </a:r>
                </a:p>
              </p:txBody>
            </p:sp>
            <p:sp>
              <p:nvSpPr>
                <p:cNvPr id="221" name="Rectangle: Rounded Corners 220">
                  <a:extLst>
                    <a:ext uri="{FF2B5EF4-FFF2-40B4-BE49-F238E27FC236}">
                      <a16:creationId xmlns:a16="http://schemas.microsoft.com/office/drawing/2014/main" id="{24008043-030E-486E-9CAC-7AC875BC5366}"/>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2" name="Smart speaker">
                <a:extLst>
                  <a:ext uri="{FF2B5EF4-FFF2-40B4-BE49-F238E27FC236}">
                    <a16:creationId xmlns:a16="http://schemas.microsoft.com/office/drawing/2014/main" id="{26886317-92EC-46C4-9624-3F61AE2B3D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90473" y="2881048"/>
                <a:ext cx="153231" cy="418825"/>
              </a:xfrm>
              <a:prstGeom prst="rect">
                <a:avLst/>
              </a:prstGeom>
            </p:spPr>
          </p:pic>
        </p:grpSp>
        <p:grpSp>
          <p:nvGrpSpPr>
            <p:cNvPr id="61" name="Group 60">
              <a:extLst>
                <a:ext uri="{FF2B5EF4-FFF2-40B4-BE49-F238E27FC236}">
                  <a16:creationId xmlns:a16="http://schemas.microsoft.com/office/drawing/2014/main" id="{A84BB3CB-555A-4995-A449-036781B8C6F9}"/>
                </a:ext>
              </a:extLst>
            </p:cNvPr>
            <p:cNvGrpSpPr/>
            <p:nvPr/>
          </p:nvGrpSpPr>
          <p:grpSpPr>
            <a:xfrm>
              <a:off x="8056991" y="597165"/>
              <a:ext cx="789461" cy="1087067"/>
              <a:chOff x="8150124" y="491333"/>
              <a:chExt cx="789461" cy="1087067"/>
            </a:xfrm>
          </p:grpSpPr>
          <p:sp>
            <p:nvSpPr>
              <p:cNvPr id="169" name="Title 1">
                <a:extLst>
                  <a:ext uri="{FF2B5EF4-FFF2-40B4-BE49-F238E27FC236}">
                    <a16:creationId xmlns:a16="http://schemas.microsoft.com/office/drawing/2014/main" id="{9CB22F0C-1AB5-4596-AFE1-1F9FD0D37C4B}"/>
                  </a:ext>
                </a:extLst>
              </p:cNvPr>
              <p:cNvSpPr txBox="1">
                <a:spLocks/>
              </p:cNvSpPr>
              <p:nvPr/>
            </p:nvSpPr>
            <p:spPr>
              <a:xfrm>
                <a:off x="8150124" y="491333"/>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72" name="Rectangle: Rounded Corners 171">
                <a:extLst>
                  <a:ext uri="{FF2B5EF4-FFF2-40B4-BE49-F238E27FC236}">
                    <a16:creationId xmlns:a16="http://schemas.microsoft.com/office/drawing/2014/main" id="{B7402CBE-87AC-4D34-99BA-6A3624E0E197}"/>
                  </a:ext>
                </a:extLst>
              </p:cNvPr>
              <p:cNvSpPr/>
              <p:nvPr/>
            </p:nvSpPr>
            <p:spPr bwMode="auto">
              <a:xfrm>
                <a:off x="8275037" y="104054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234" name="Graphic 233">
                <a:extLst>
                  <a:ext uri="{FF2B5EF4-FFF2-40B4-BE49-F238E27FC236}">
                    <a16:creationId xmlns:a16="http://schemas.microsoft.com/office/drawing/2014/main" id="{009E0BD5-2A39-435C-8F1D-1158C41429FC}"/>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349628" y="1115136"/>
                <a:ext cx="388673" cy="388673"/>
              </a:xfrm>
              <a:prstGeom prst="rect">
                <a:avLst/>
              </a:prstGeom>
            </p:spPr>
          </p:pic>
        </p:grpSp>
        <p:grpSp>
          <p:nvGrpSpPr>
            <p:cNvPr id="60" name="Group 59">
              <a:extLst>
                <a:ext uri="{FF2B5EF4-FFF2-40B4-BE49-F238E27FC236}">
                  <a16:creationId xmlns:a16="http://schemas.microsoft.com/office/drawing/2014/main" id="{CA59C091-658A-46B6-913C-166B1E03A1D2}"/>
                </a:ext>
              </a:extLst>
            </p:cNvPr>
            <p:cNvGrpSpPr/>
            <p:nvPr/>
          </p:nvGrpSpPr>
          <p:grpSpPr>
            <a:xfrm>
              <a:off x="5787854" y="268457"/>
              <a:ext cx="789461" cy="933306"/>
              <a:chOff x="5880987" y="162625"/>
              <a:chExt cx="789461" cy="933306"/>
            </a:xfrm>
          </p:grpSpPr>
          <p:grpSp>
            <p:nvGrpSpPr>
              <p:cNvPr id="159" name="Group 158">
                <a:extLst>
                  <a:ext uri="{FF2B5EF4-FFF2-40B4-BE49-F238E27FC236}">
                    <a16:creationId xmlns:a16="http://schemas.microsoft.com/office/drawing/2014/main" id="{5C6B7793-CFA2-4A57-BBF0-6D3B08FC206B}"/>
                  </a:ext>
                </a:extLst>
              </p:cNvPr>
              <p:cNvGrpSpPr/>
              <p:nvPr/>
            </p:nvGrpSpPr>
            <p:grpSpPr>
              <a:xfrm>
                <a:off x="5880987" y="162625"/>
                <a:ext cx="789461" cy="933306"/>
                <a:chOff x="5700065" y="2048542"/>
                <a:chExt cx="789461" cy="933306"/>
              </a:xfrm>
            </p:grpSpPr>
            <p:sp>
              <p:nvSpPr>
                <p:cNvPr id="160" name="Title 1">
                  <a:extLst>
                    <a:ext uri="{FF2B5EF4-FFF2-40B4-BE49-F238E27FC236}">
                      <a16:creationId xmlns:a16="http://schemas.microsoft.com/office/drawing/2014/main" id="{E5CD2470-88E2-4169-A3CC-CD4B09C3E4D2}"/>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Pipelines</a:t>
                  </a:r>
                </a:p>
              </p:txBody>
            </p:sp>
            <p:sp>
              <p:nvSpPr>
                <p:cNvPr id="161" name="Rectangle: Rounded Corners 160">
                  <a:extLst>
                    <a:ext uri="{FF2B5EF4-FFF2-40B4-BE49-F238E27FC236}">
                      <a16:creationId xmlns:a16="http://schemas.microsoft.com/office/drawing/2014/main" id="{1A476062-8324-477B-92D0-2DB52F2CA45F}"/>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5" name="Azure DevOps 1" descr="Azure DevOps">
                <a:extLst>
                  <a:ext uri="{FF2B5EF4-FFF2-40B4-BE49-F238E27FC236}">
                    <a16:creationId xmlns:a16="http://schemas.microsoft.com/office/drawing/2014/main" id="{A73AA4FC-EB18-4EDE-BC01-841C8BB8FC76}"/>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6104148" y="656265"/>
                <a:ext cx="341359" cy="341477"/>
              </a:xfrm>
              <a:prstGeom prst="rect">
                <a:avLst/>
              </a:prstGeom>
            </p:spPr>
          </p:pic>
        </p:grpSp>
        <p:pic>
          <p:nvPicPr>
            <p:cNvPr id="236" name="Graphic 235">
              <a:extLst>
                <a:ext uri="{FF2B5EF4-FFF2-40B4-BE49-F238E27FC236}">
                  <a16:creationId xmlns:a16="http://schemas.microsoft.com/office/drawing/2014/main" id="{93C56231-09DE-499F-A8C5-6EB00194683E}"/>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462831" y="4017155"/>
              <a:ext cx="426523" cy="426523"/>
            </a:xfrm>
            <a:prstGeom prst="rect">
              <a:avLst/>
            </a:prstGeom>
          </p:spPr>
        </p:pic>
        <p:grpSp>
          <p:nvGrpSpPr>
            <p:cNvPr id="57" name="Group 56">
              <a:extLst>
                <a:ext uri="{FF2B5EF4-FFF2-40B4-BE49-F238E27FC236}">
                  <a16:creationId xmlns:a16="http://schemas.microsoft.com/office/drawing/2014/main" id="{14036FBE-DBAD-42D8-840F-292EC11EAC25}"/>
                </a:ext>
              </a:extLst>
            </p:cNvPr>
            <p:cNvGrpSpPr/>
            <p:nvPr/>
          </p:nvGrpSpPr>
          <p:grpSpPr>
            <a:xfrm>
              <a:off x="8413280" y="4707728"/>
              <a:ext cx="1063669" cy="1087195"/>
              <a:chOff x="8506413" y="4601896"/>
              <a:chExt cx="1063669" cy="1087195"/>
            </a:xfrm>
          </p:grpSpPr>
          <p:grpSp>
            <p:nvGrpSpPr>
              <p:cNvPr id="117" name="Group 116">
                <a:extLst>
                  <a:ext uri="{FF2B5EF4-FFF2-40B4-BE49-F238E27FC236}">
                    <a16:creationId xmlns:a16="http://schemas.microsoft.com/office/drawing/2014/main" id="{6740A202-098F-47F5-BE41-46DC8958532B}"/>
                  </a:ext>
                </a:extLst>
              </p:cNvPr>
              <p:cNvGrpSpPr/>
              <p:nvPr/>
            </p:nvGrpSpPr>
            <p:grpSpPr>
              <a:xfrm>
                <a:off x="8506413" y="4601896"/>
                <a:ext cx="1063669" cy="1087195"/>
                <a:chOff x="5700065" y="1894653"/>
                <a:chExt cx="1063669" cy="1087195"/>
              </a:xfrm>
            </p:grpSpPr>
            <p:sp>
              <p:nvSpPr>
                <p:cNvPr id="130" name="Title 1">
                  <a:extLst>
                    <a:ext uri="{FF2B5EF4-FFF2-40B4-BE49-F238E27FC236}">
                      <a16:creationId xmlns:a16="http://schemas.microsoft.com/office/drawing/2014/main" id="{4029D4D9-3034-454D-8D54-1A4BB94FDF8F}"/>
                    </a:ext>
                  </a:extLst>
                </p:cNvPr>
                <p:cNvSpPr txBox="1">
                  <a:spLocks/>
                </p:cNvSpPr>
                <p:nvPr/>
              </p:nvSpPr>
              <p:spPr>
                <a:xfrm>
                  <a:off x="5700065" y="1894653"/>
                  <a:ext cx="1063669"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defTabSz="914367">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Apache Kafka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on Azure </a:t>
                  </a:r>
                  <a:r>
                    <a:rPr lang="en-US" sz="1000" spc="0" err="1">
                      <a:solidFill>
                        <a:schemeClr val="bg1"/>
                      </a:solidFill>
                      <a:latin typeface="Segoe UI Semibold" panose="020B0702040204020203" pitchFamily="34" charset="0"/>
                      <a:cs typeface="Segoe UI Semibold" panose="020B0702040204020203" pitchFamily="34" charset="0"/>
                    </a:rPr>
                    <a:t>HDInsights</a:t>
                  </a:r>
                  <a:endParaRPr lang="en-US" sz="1000" spc="0">
                    <a:solidFill>
                      <a:schemeClr val="bg1"/>
                    </a:solidFill>
                    <a:latin typeface="Segoe UI Semibold" panose="020B0702040204020203"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6DAAB5EC-77D5-4B54-82C5-B8B476B0061E}"/>
                    </a:ext>
                  </a:extLst>
                </p:cNvPr>
                <p:cNvSpPr/>
                <p:nvPr/>
              </p:nvSpPr>
              <p:spPr bwMode="auto">
                <a:xfrm>
                  <a:off x="5962972"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7" name="Graphic 236">
                <a:extLst>
                  <a:ext uri="{FF2B5EF4-FFF2-40B4-BE49-F238E27FC236}">
                    <a16:creationId xmlns:a16="http://schemas.microsoft.com/office/drawing/2014/main" id="{7E1645C9-3F03-474A-A840-AA96DCC0DC39}"/>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843663" y="5225579"/>
                <a:ext cx="389168" cy="389168"/>
              </a:xfrm>
              <a:prstGeom prst="rect">
                <a:avLst/>
              </a:prstGeom>
            </p:spPr>
          </p:pic>
        </p:grpSp>
        <p:pic>
          <p:nvPicPr>
            <p:cNvPr id="238" name="Picture 4" descr="Image result for azure databricks logo png">
              <a:extLst>
                <a:ext uri="{FF2B5EF4-FFF2-40B4-BE49-F238E27FC236}">
                  <a16:creationId xmlns:a16="http://schemas.microsoft.com/office/drawing/2014/main" id="{0219ABB1-BDB7-4124-BA4F-AE574460006F}"/>
                </a:ext>
              </a:extLst>
            </p:cNvPr>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11397004" y="2986524"/>
              <a:ext cx="447675" cy="44767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E052A304-192C-4DAC-85FA-4339E1990C1B}"/>
                </a:ext>
              </a:extLst>
            </p:cNvPr>
            <p:cNvSpPr/>
            <p:nvPr/>
          </p:nvSpPr>
          <p:spPr bwMode="auto">
            <a:xfrm>
              <a:off x="9654415" y="2071890"/>
              <a:ext cx="589415" cy="524824"/>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9" name="Graphic 238">
              <a:extLst>
                <a:ext uri="{FF2B5EF4-FFF2-40B4-BE49-F238E27FC236}">
                  <a16:creationId xmlns:a16="http://schemas.microsoft.com/office/drawing/2014/main" id="{5B01EE9E-8201-467B-9CC5-3005EFA1B8AB}"/>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744872" y="2116979"/>
              <a:ext cx="404476" cy="404476"/>
            </a:xfrm>
            <a:prstGeom prst="rect">
              <a:avLst/>
            </a:prstGeom>
          </p:spPr>
        </p:pic>
        <p:grpSp>
          <p:nvGrpSpPr>
            <p:cNvPr id="64" name="Group 63">
              <a:extLst>
                <a:ext uri="{FF2B5EF4-FFF2-40B4-BE49-F238E27FC236}">
                  <a16:creationId xmlns:a16="http://schemas.microsoft.com/office/drawing/2014/main" id="{48FC2D6F-F831-4999-978C-DE67C7BBFF65}"/>
                </a:ext>
              </a:extLst>
            </p:cNvPr>
            <p:cNvGrpSpPr/>
            <p:nvPr/>
          </p:nvGrpSpPr>
          <p:grpSpPr>
            <a:xfrm>
              <a:off x="5788836" y="2531914"/>
              <a:ext cx="789461" cy="933306"/>
              <a:chOff x="5881969" y="2426082"/>
              <a:chExt cx="789461" cy="933306"/>
            </a:xfrm>
          </p:grpSpPr>
          <p:grpSp>
            <p:nvGrpSpPr>
              <p:cNvPr id="3" name="Group 2">
                <a:extLst>
                  <a:ext uri="{FF2B5EF4-FFF2-40B4-BE49-F238E27FC236}">
                    <a16:creationId xmlns:a16="http://schemas.microsoft.com/office/drawing/2014/main" id="{971BFB6B-41F6-476D-BA57-C50FC5185725}"/>
                  </a:ext>
                </a:extLst>
              </p:cNvPr>
              <p:cNvGrpSpPr/>
              <p:nvPr/>
            </p:nvGrpSpPr>
            <p:grpSpPr>
              <a:xfrm>
                <a:off x="5881969" y="2426082"/>
                <a:ext cx="789461" cy="933306"/>
                <a:chOff x="5700065" y="2048542"/>
                <a:chExt cx="789461" cy="933306"/>
              </a:xfrm>
            </p:grpSpPr>
            <p:sp>
              <p:nvSpPr>
                <p:cNvPr id="93" name="Title 1">
                  <a:extLst>
                    <a:ext uri="{FF2B5EF4-FFF2-40B4-BE49-F238E27FC236}">
                      <a16:creationId xmlns:a16="http://schemas.microsoft.com/office/drawing/2014/main" id="{AB7A2790-2F34-43F3-B5EC-4540C54C61ED}"/>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API Management</a:t>
                  </a:r>
                </a:p>
              </p:txBody>
            </p:sp>
            <p:sp>
              <p:nvSpPr>
                <p:cNvPr id="100" name="Rectangle: Rounded Corners 99">
                  <a:extLst>
                    <a:ext uri="{FF2B5EF4-FFF2-40B4-BE49-F238E27FC236}">
                      <a16:creationId xmlns:a16="http://schemas.microsoft.com/office/drawing/2014/main" id="{CBB4B61D-7B97-4E17-9689-C6FE4413A79D}"/>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40" name="Graphic 239">
                <a:extLst>
                  <a:ext uri="{FF2B5EF4-FFF2-40B4-BE49-F238E27FC236}">
                    <a16:creationId xmlns:a16="http://schemas.microsoft.com/office/drawing/2014/main" id="{931671DE-7491-4AAE-B2BA-568101778AAC}"/>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6086449" y="2901100"/>
                <a:ext cx="378720" cy="378720"/>
              </a:xfrm>
              <a:prstGeom prst="rect">
                <a:avLst/>
              </a:prstGeom>
            </p:spPr>
          </p:pic>
        </p:grpSp>
        <p:grpSp>
          <p:nvGrpSpPr>
            <p:cNvPr id="66" name="Group 65">
              <a:extLst>
                <a:ext uri="{FF2B5EF4-FFF2-40B4-BE49-F238E27FC236}">
                  <a16:creationId xmlns:a16="http://schemas.microsoft.com/office/drawing/2014/main" id="{635677AB-3497-4140-81E6-BC865E229DCA}"/>
                </a:ext>
              </a:extLst>
            </p:cNvPr>
            <p:cNvGrpSpPr/>
            <p:nvPr/>
          </p:nvGrpSpPr>
          <p:grpSpPr>
            <a:xfrm>
              <a:off x="4780115" y="3588870"/>
              <a:ext cx="789461" cy="779418"/>
              <a:chOff x="4873248" y="3483038"/>
              <a:chExt cx="789461" cy="779418"/>
            </a:xfrm>
          </p:grpSpPr>
          <p:grpSp>
            <p:nvGrpSpPr>
              <p:cNvPr id="223" name="Group 222">
                <a:extLst>
                  <a:ext uri="{FF2B5EF4-FFF2-40B4-BE49-F238E27FC236}">
                    <a16:creationId xmlns:a16="http://schemas.microsoft.com/office/drawing/2014/main" id="{9B425503-04D3-48F4-BE8F-DEBD5158833B}"/>
                  </a:ext>
                </a:extLst>
              </p:cNvPr>
              <p:cNvGrpSpPr/>
              <p:nvPr/>
            </p:nvGrpSpPr>
            <p:grpSpPr>
              <a:xfrm>
                <a:off x="4873248" y="3483038"/>
                <a:ext cx="789461" cy="779418"/>
                <a:chOff x="5700065" y="2202430"/>
                <a:chExt cx="789461" cy="779418"/>
              </a:xfrm>
            </p:grpSpPr>
            <p:sp>
              <p:nvSpPr>
                <p:cNvPr id="224" name="Title 1">
                  <a:extLst>
                    <a:ext uri="{FF2B5EF4-FFF2-40B4-BE49-F238E27FC236}">
                      <a16:creationId xmlns:a16="http://schemas.microsoft.com/office/drawing/2014/main" id="{04B4ED81-2C65-494D-B740-0B573079B4A1}"/>
                    </a:ext>
                  </a:extLst>
                </p:cNvPr>
                <p:cNvSpPr txBox="1">
                  <a:spLocks/>
                </p:cNvSpPr>
                <p:nvPr/>
              </p:nvSpPr>
              <p:spPr>
                <a:xfrm>
                  <a:off x="5700065" y="2202430"/>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End user</a:t>
                  </a:r>
                </a:p>
              </p:txBody>
            </p:sp>
            <p:sp>
              <p:nvSpPr>
                <p:cNvPr id="225" name="Rectangle: Rounded Corners 224">
                  <a:extLst>
                    <a:ext uri="{FF2B5EF4-FFF2-40B4-BE49-F238E27FC236}">
                      <a16:creationId xmlns:a16="http://schemas.microsoft.com/office/drawing/2014/main" id="{4B20AE89-E0A1-4B56-8818-FF92F69A946C}"/>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241" name="people_4" title="Icon of a person">
                <a:extLst>
                  <a:ext uri="{FF2B5EF4-FFF2-40B4-BE49-F238E27FC236}">
                    <a16:creationId xmlns:a16="http://schemas.microsoft.com/office/drawing/2014/main" id="{85F74B84-9DD0-4B0C-80F3-D4BC13B6CE31}"/>
                  </a:ext>
                </a:extLst>
              </p:cNvPr>
              <p:cNvSpPr>
                <a:spLocks noChangeAspect="1" noEditPoints="1"/>
              </p:cNvSpPr>
              <p:nvPr/>
            </p:nvSpPr>
            <p:spPr bwMode="auto">
              <a:xfrm>
                <a:off x="5117704" y="3826520"/>
                <a:ext cx="298768" cy="33401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9C7E8F5-4145-4A2E-98FC-35C136902668}"/>
                </a:ext>
              </a:extLst>
            </p:cNvPr>
            <p:cNvGrpSpPr/>
            <p:nvPr/>
          </p:nvGrpSpPr>
          <p:grpSpPr>
            <a:xfrm>
              <a:off x="10281541" y="4861617"/>
              <a:ext cx="789461" cy="933306"/>
              <a:chOff x="10374674" y="4755785"/>
              <a:chExt cx="789461" cy="933306"/>
            </a:xfrm>
          </p:grpSpPr>
          <p:grpSp>
            <p:nvGrpSpPr>
              <p:cNvPr id="214" name="Group 213">
                <a:extLst>
                  <a:ext uri="{FF2B5EF4-FFF2-40B4-BE49-F238E27FC236}">
                    <a16:creationId xmlns:a16="http://schemas.microsoft.com/office/drawing/2014/main" id="{368DD4E8-129C-489C-9012-A5FC235269FE}"/>
                  </a:ext>
                </a:extLst>
              </p:cNvPr>
              <p:cNvGrpSpPr/>
              <p:nvPr/>
            </p:nvGrpSpPr>
            <p:grpSpPr>
              <a:xfrm>
                <a:off x="10374674" y="4755785"/>
                <a:ext cx="789461" cy="933306"/>
                <a:chOff x="5700065" y="2048542"/>
                <a:chExt cx="789461" cy="933306"/>
              </a:xfrm>
            </p:grpSpPr>
            <p:sp>
              <p:nvSpPr>
                <p:cNvPr id="215" name="Title 1">
                  <a:extLst>
                    <a:ext uri="{FF2B5EF4-FFF2-40B4-BE49-F238E27FC236}">
                      <a16:creationId xmlns:a16="http://schemas.microsoft.com/office/drawing/2014/main" id="{CB696498-C0E1-46F9-8537-507401A0B3DC}"/>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Data scientists</a:t>
                  </a:r>
                </a:p>
              </p:txBody>
            </p:sp>
            <p:sp>
              <p:nvSpPr>
                <p:cNvPr id="216" name="Rectangle: Rounded Corners 215">
                  <a:extLst>
                    <a:ext uri="{FF2B5EF4-FFF2-40B4-BE49-F238E27FC236}">
                      <a16:creationId xmlns:a16="http://schemas.microsoft.com/office/drawing/2014/main" id="{9B099F04-E32A-4D4E-972D-6BE1F0F97814}"/>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242" name="people_4" title="Icon of a person">
                <a:extLst>
                  <a:ext uri="{FF2B5EF4-FFF2-40B4-BE49-F238E27FC236}">
                    <a16:creationId xmlns:a16="http://schemas.microsoft.com/office/drawing/2014/main" id="{A487B299-19E0-4A74-A771-B9C2EAD192D1}"/>
                  </a:ext>
                </a:extLst>
              </p:cNvPr>
              <p:cNvSpPr>
                <a:spLocks noChangeAspect="1" noEditPoints="1"/>
              </p:cNvSpPr>
              <p:nvPr/>
            </p:nvSpPr>
            <p:spPr bwMode="auto">
              <a:xfrm>
                <a:off x="10619130" y="5253155"/>
                <a:ext cx="298768" cy="33401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F671EB2-1FEE-4ACF-ACC4-DF98716E2A81}"/>
                </a:ext>
              </a:extLst>
            </p:cNvPr>
            <p:cNvGrpSpPr/>
            <p:nvPr/>
          </p:nvGrpSpPr>
          <p:grpSpPr>
            <a:xfrm>
              <a:off x="5787854" y="1628845"/>
              <a:ext cx="789461" cy="779418"/>
              <a:chOff x="5880987" y="1523013"/>
              <a:chExt cx="789461" cy="779418"/>
            </a:xfrm>
          </p:grpSpPr>
          <p:grpSp>
            <p:nvGrpSpPr>
              <p:cNvPr id="155" name="Group 154">
                <a:extLst>
                  <a:ext uri="{FF2B5EF4-FFF2-40B4-BE49-F238E27FC236}">
                    <a16:creationId xmlns:a16="http://schemas.microsoft.com/office/drawing/2014/main" id="{3E36D312-3941-4DAE-A1E8-7BA4AD4D839D}"/>
                  </a:ext>
                </a:extLst>
              </p:cNvPr>
              <p:cNvGrpSpPr/>
              <p:nvPr/>
            </p:nvGrpSpPr>
            <p:grpSpPr>
              <a:xfrm>
                <a:off x="5880987" y="1523013"/>
                <a:ext cx="789461" cy="779418"/>
                <a:chOff x="5700065" y="2202430"/>
                <a:chExt cx="789461" cy="779418"/>
              </a:xfrm>
            </p:grpSpPr>
            <p:sp>
              <p:nvSpPr>
                <p:cNvPr id="156" name="Title 1">
                  <a:extLst>
                    <a:ext uri="{FF2B5EF4-FFF2-40B4-BE49-F238E27FC236}">
                      <a16:creationId xmlns:a16="http://schemas.microsoft.com/office/drawing/2014/main" id="{871106D1-D1A4-4EFF-B496-6C7A8139A385}"/>
                    </a:ext>
                  </a:extLst>
                </p:cNvPr>
                <p:cNvSpPr txBox="1">
                  <a:spLocks/>
                </p:cNvSpPr>
                <p:nvPr/>
              </p:nvSpPr>
              <p:spPr>
                <a:xfrm>
                  <a:off x="5700065" y="2202430"/>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GitHub</a:t>
                  </a:r>
                </a:p>
              </p:txBody>
            </p:sp>
            <p:sp>
              <p:nvSpPr>
                <p:cNvPr id="158" name="Rectangle: Rounded Corners 157">
                  <a:extLst>
                    <a:ext uri="{FF2B5EF4-FFF2-40B4-BE49-F238E27FC236}">
                      <a16:creationId xmlns:a16="http://schemas.microsoft.com/office/drawing/2014/main" id="{B659E11B-BDAC-4C4B-801D-F7DC00AE134B}"/>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43" name="Picture 4" descr="Image result for github logo white">
                <a:extLst>
                  <a:ext uri="{FF2B5EF4-FFF2-40B4-BE49-F238E27FC236}">
                    <a16:creationId xmlns:a16="http://schemas.microsoft.com/office/drawing/2014/main" id="{D2AB7ED3-A6C6-493E-B1B8-A1CDEDA8048F}"/>
                  </a:ext>
                </a:extLst>
              </p:cNvPr>
              <p:cNvPicPr>
                <a:picLocks noChangeAspect="1" noChangeArrowheads="1"/>
              </p:cNvPicPr>
              <p:nvPr/>
            </p:nvPicPr>
            <p:blipFill>
              <a:blip r:embed="rId27" cstate="screen">
                <a:extLst>
                  <a:ext uri="{28A0092B-C50C-407E-A947-70E740481C1C}">
                    <a14:useLocalDpi xmlns:a14="http://schemas.microsoft.com/office/drawing/2010/main"/>
                  </a:ext>
                </a:extLst>
              </a:blip>
              <a:srcRect/>
              <a:stretch>
                <a:fillRect/>
              </a:stretch>
            </p:blipFill>
            <p:spPr bwMode="auto">
              <a:xfrm>
                <a:off x="6082344" y="1841020"/>
                <a:ext cx="384966" cy="384966"/>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Image result for splunk logo png">
              <a:extLst>
                <a:ext uri="{FF2B5EF4-FFF2-40B4-BE49-F238E27FC236}">
                  <a16:creationId xmlns:a16="http://schemas.microsoft.com/office/drawing/2014/main" id="{810F6165-8EFA-4484-A275-411FE4EEC22B}"/>
                </a:ext>
              </a:extLst>
            </p:cNvPr>
            <p:cNvPicPr>
              <a:picLocks noChangeAspect="1" noChangeArrowheads="1"/>
            </p:cNvPicPr>
            <p:nvPr/>
          </p:nvPicPr>
          <p:blipFill>
            <a:blip r:embed="rId28" cstate="screen">
              <a:extLst>
                <a:ext uri="{28A0092B-C50C-407E-A947-70E740481C1C}">
                  <a14:useLocalDpi xmlns:a14="http://schemas.microsoft.com/office/drawing/2010/main"/>
                </a:ext>
              </a:extLst>
            </a:blip>
            <a:srcRect/>
            <a:stretch>
              <a:fillRect/>
            </a:stretch>
          </p:blipFill>
          <p:spPr bwMode="auto">
            <a:xfrm>
              <a:off x="9489573" y="5727479"/>
              <a:ext cx="641350" cy="24935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FD5AF49D-BF59-43CC-BD7A-FF98B9A8DE58}"/>
                </a:ext>
              </a:extLst>
            </p:cNvPr>
            <p:cNvGrpSpPr/>
            <p:nvPr/>
          </p:nvGrpSpPr>
          <p:grpSpPr>
            <a:xfrm>
              <a:off x="5916814" y="4172198"/>
              <a:ext cx="678720" cy="229044"/>
              <a:chOff x="5870247" y="4214531"/>
              <a:chExt cx="678720" cy="229044"/>
            </a:xfrm>
          </p:grpSpPr>
          <p:sp>
            <p:nvSpPr>
              <p:cNvPr id="245" name="TextBox 244">
                <a:extLst>
                  <a:ext uri="{FF2B5EF4-FFF2-40B4-BE49-F238E27FC236}">
                    <a16:creationId xmlns:a16="http://schemas.microsoft.com/office/drawing/2014/main" id="{A78CF74B-6CDB-4F88-88E4-6E0FFE565284}"/>
                  </a:ext>
                </a:extLst>
              </p:cNvPr>
              <p:cNvSpPr txBox="1"/>
              <p:nvPr/>
            </p:nvSpPr>
            <p:spPr>
              <a:xfrm>
                <a:off x="6122510" y="4214531"/>
                <a:ext cx="426457" cy="184666"/>
              </a:xfrm>
              <a:prstGeom prst="rect">
                <a:avLst/>
              </a:prstGeom>
              <a:noFill/>
            </p:spPr>
            <p:txBody>
              <a:bodyPr wrap="square" lIns="0" tIns="45720" rIns="0" bIns="0" rtlCol="0" anchor="ctr">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bold" panose="020B0702040204020203" pitchFamily="34" charset="0"/>
                    <a:cs typeface="Segoe UI Semibold" panose="020B0702040204020203" pitchFamily="34" charset="0"/>
                  </a:rPr>
                  <a:t>mVISE</a:t>
                </a:r>
                <a:endParaRPr kumimoji="0" lang="en-US" sz="800" b="0" i="1"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pic>
            <p:nvPicPr>
              <p:cNvPr id="246" name="Picture 245" descr="Image result for mVISE logo">
                <a:extLst>
                  <a:ext uri="{FF2B5EF4-FFF2-40B4-BE49-F238E27FC236}">
                    <a16:creationId xmlns:a16="http://schemas.microsoft.com/office/drawing/2014/main" id="{E93218B9-B58F-46EF-80AA-6F8D5F426166}"/>
                  </a:ext>
                </a:extLst>
              </p:cNvPr>
              <p:cNvPicPr>
                <a:picLocks noChangeAspect="1" noChangeArrowheads="1"/>
              </p:cNvPicPr>
              <p:nvPr/>
            </p:nvPicPr>
            <p:blipFill>
              <a:blip r:embed="rId29" cstate="screen">
                <a:extLst>
                  <a:ext uri="{28A0092B-C50C-407E-A947-70E740481C1C}">
                    <a14:useLocalDpi xmlns:a14="http://schemas.microsoft.com/office/drawing/2010/main"/>
                  </a:ext>
                </a:extLst>
              </a:blip>
              <a:srcRect/>
              <a:stretch>
                <a:fillRect/>
              </a:stretch>
            </p:blipFill>
            <p:spPr bwMode="auto">
              <a:xfrm>
                <a:off x="5870247" y="4246354"/>
                <a:ext cx="187654" cy="197221"/>
              </a:xfrm>
              <a:custGeom>
                <a:avLst/>
                <a:gdLst>
                  <a:gd name="connsiteX0" fmla="*/ 0 w 1793631"/>
                  <a:gd name="connsiteY0" fmla="*/ 0 h 1885071"/>
                  <a:gd name="connsiteX1" fmla="*/ 1793631 w 1793631"/>
                  <a:gd name="connsiteY1" fmla="*/ 520505 h 1885071"/>
                  <a:gd name="connsiteX2" fmla="*/ 457200 w 1793631"/>
                  <a:gd name="connsiteY2" fmla="*/ 1885071 h 1885071"/>
                </a:gdLst>
                <a:ahLst/>
                <a:cxnLst>
                  <a:cxn ang="0">
                    <a:pos x="connsiteX0" y="connsiteY0"/>
                  </a:cxn>
                  <a:cxn ang="0">
                    <a:pos x="connsiteX1" y="connsiteY1"/>
                  </a:cxn>
                  <a:cxn ang="0">
                    <a:pos x="connsiteX2" y="connsiteY2"/>
                  </a:cxn>
                </a:cxnLst>
                <a:rect l="l" t="t" r="r" b="b"/>
                <a:pathLst>
                  <a:path w="1793631" h="1885071">
                    <a:moveTo>
                      <a:pt x="0" y="0"/>
                    </a:moveTo>
                    <a:lnTo>
                      <a:pt x="1793631" y="520505"/>
                    </a:lnTo>
                    <a:lnTo>
                      <a:pt x="457200" y="1885071"/>
                    </a:lnTo>
                    <a:close/>
                  </a:path>
                </a:pathLst>
              </a:cu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80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Real-time personalized recommendations</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9A5ED7B6-9A68-4F2B-A1FB-21BCD25AC844}"/>
              </a:ext>
            </a:extLst>
          </p:cNvPr>
          <p:cNvSpPr/>
          <p:nvPr/>
        </p:nvSpPr>
        <p:spPr>
          <a:xfrm>
            <a:off x="455995" y="1585867"/>
            <a:ext cx="3449799" cy="2769989"/>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Help customers discover items they’ll love with real-time personalization and product recommendations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 volumes of product data can be analyzed in milliseconds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Low-latency ensures high app performance worldwide</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Tunable data consistency models for rapid insight</a:t>
            </a:r>
          </a:p>
        </p:txBody>
      </p:sp>
      <p:pic>
        <p:nvPicPr>
          <p:cNvPr id="153" name="Picture 152">
            <a:extLst>
              <a:ext uri="{FF2B5EF4-FFF2-40B4-BE49-F238E27FC236}">
                <a16:creationId xmlns:a16="http://schemas.microsoft.com/office/drawing/2014/main" id="{534B6B53-938D-4C11-BD47-4A11D97F81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36181" y="6377766"/>
            <a:ext cx="978963" cy="32038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6">
            <a:extLst>
              <a:ext uri="{FF2B5EF4-FFF2-40B4-BE49-F238E27FC236}">
                <a16:creationId xmlns:a16="http://schemas.microsoft.com/office/drawing/2014/main" id="{9DF0AFE9-BC97-4F78-A942-6F2C262B079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604553" y="6299191"/>
            <a:ext cx="480252" cy="47753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A close up of a logo&#10;&#10;Description automatically generated">
            <a:extLst>
              <a:ext uri="{FF2B5EF4-FFF2-40B4-BE49-F238E27FC236}">
                <a16:creationId xmlns:a16="http://schemas.microsoft.com/office/drawing/2014/main" id="{C8762E61-068E-4554-BFCE-7BB60A2EAA6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300338" y="6314801"/>
            <a:ext cx="908771" cy="446319"/>
          </a:xfrm>
          <a:prstGeom prst="rect">
            <a:avLst/>
          </a:prstGeom>
        </p:spPr>
      </p:pic>
      <p:grpSp>
        <p:nvGrpSpPr>
          <p:cNvPr id="4" name="Group 3">
            <a:extLst>
              <a:ext uri="{FF2B5EF4-FFF2-40B4-BE49-F238E27FC236}">
                <a16:creationId xmlns:a16="http://schemas.microsoft.com/office/drawing/2014/main" id="{2736CACA-432C-4579-8BD9-3EA7C8FC8168}"/>
              </a:ext>
            </a:extLst>
          </p:cNvPr>
          <p:cNvGrpSpPr/>
          <p:nvPr/>
        </p:nvGrpSpPr>
        <p:grpSpPr>
          <a:xfrm>
            <a:off x="5895198" y="259352"/>
            <a:ext cx="4501661" cy="5678896"/>
            <a:chOff x="5895198" y="259352"/>
            <a:chExt cx="4501661" cy="5678896"/>
          </a:xfrm>
        </p:grpSpPr>
        <p:sp>
          <p:nvSpPr>
            <p:cNvPr id="127" name="Rectangle: Rounded Corners 126">
              <a:extLst>
                <a:ext uri="{FF2B5EF4-FFF2-40B4-BE49-F238E27FC236}">
                  <a16:creationId xmlns:a16="http://schemas.microsoft.com/office/drawing/2014/main" id="{68769F5B-D22C-4A00-8DE3-4DEDD59E0972}"/>
                </a:ext>
              </a:extLst>
            </p:cNvPr>
            <p:cNvSpPr/>
            <p:nvPr/>
          </p:nvSpPr>
          <p:spPr bwMode="auto">
            <a:xfrm>
              <a:off x="9397575" y="4661374"/>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40727EDB-8104-4C2B-96EF-30FF3A75A521}"/>
                </a:ext>
              </a:extLst>
            </p:cNvPr>
            <p:cNvSpPr txBox="1"/>
            <p:nvPr/>
          </p:nvSpPr>
          <p:spPr>
            <a:xfrm>
              <a:off x="8950153" y="4119716"/>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Data Lake </a:t>
              </a:r>
              <a:br>
                <a:rPr lang="en-US" sz="1200">
                  <a:solidFill>
                    <a:srgbClr val="FFFFFF"/>
                  </a:solidFill>
                </a:rPr>
              </a:br>
              <a:r>
                <a:rPr lang="en-US" sz="1000" i="1">
                  <a:solidFill>
                    <a:srgbClr val="FFFFFF"/>
                  </a:solidFill>
                </a:rPr>
                <a:t>offline raw </a:t>
              </a:r>
              <a:br>
                <a:rPr lang="en-US" sz="1000" i="1">
                  <a:solidFill>
                    <a:srgbClr val="FFFFFF"/>
                  </a:solidFill>
                </a:rPr>
              </a:br>
              <a:r>
                <a:rPr lang="en-US" sz="1000" i="1">
                  <a:solidFill>
                    <a:srgbClr val="FFFFFF"/>
                  </a:solidFill>
                </a:rPr>
                <a:t>data storage</a:t>
              </a:r>
            </a:p>
          </p:txBody>
        </p:sp>
        <p:grpSp>
          <p:nvGrpSpPr>
            <p:cNvPr id="78" name="Group 77">
              <a:extLst>
                <a:ext uri="{FF2B5EF4-FFF2-40B4-BE49-F238E27FC236}">
                  <a16:creationId xmlns:a16="http://schemas.microsoft.com/office/drawing/2014/main" id="{F7CB34D7-B0C8-46C5-A3E1-E9F3D0899B2D}"/>
                </a:ext>
              </a:extLst>
            </p:cNvPr>
            <p:cNvGrpSpPr/>
            <p:nvPr/>
          </p:nvGrpSpPr>
          <p:grpSpPr>
            <a:xfrm>
              <a:off x="7422675" y="3953517"/>
              <a:ext cx="1443485" cy="1256497"/>
              <a:chOff x="8913198" y="5168937"/>
              <a:chExt cx="1443485" cy="1256497"/>
            </a:xfrm>
          </p:grpSpPr>
          <p:sp>
            <p:nvSpPr>
              <p:cNvPr id="109" name="TextBox 108">
                <a:extLst>
                  <a:ext uri="{FF2B5EF4-FFF2-40B4-BE49-F238E27FC236}">
                    <a16:creationId xmlns:a16="http://schemas.microsoft.com/office/drawing/2014/main" id="{1B8B7104-72C1-4D66-B09D-82D3982559A7}"/>
                  </a:ext>
                </a:extLst>
              </p:cNvPr>
              <p:cNvSpPr txBox="1"/>
              <p:nvPr/>
            </p:nvSpPr>
            <p:spPr>
              <a:xfrm>
                <a:off x="8913198" y="5168937"/>
                <a:ext cx="1443485" cy="655564"/>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Apache Spark on Azure HDInsight</a:t>
                </a:r>
                <a:br>
                  <a:rPr lang="en-US" sz="1200">
                    <a:solidFill>
                      <a:srgbClr val="FFFFFF"/>
                    </a:solidFill>
                  </a:rPr>
                </a:br>
                <a:r>
                  <a:rPr lang="en-US" sz="1000" i="1">
                    <a:solidFill>
                      <a:srgbClr val="FFFFFF"/>
                    </a:solidFill>
                  </a:rPr>
                  <a:t>product and </a:t>
                </a:r>
                <a:br>
                  <a:rPr lang="en-US" sz="1000" i="1">
                    <a:solidFill>
                      <a:srgbClr val="FFFFFF"/>
                    </a:solidFill>
                  </a:rPr>
                </a:br>
                <a:r>
                  <a:rPr lang="en-US" sz="1000" i="1">
                    <a:solidFill>
                      <a:srgbClr val="FFFFFF"/>
                    </a:solidFill>
                  </a:rPr>
                  <a:t>customer analytics</a:t>
                </a:r>
              </a:p>
            </p:txBody>
          </p:sp>
          <p:grpSp>
            <p:nvGrpSpPr>
              <p:cNvPr id="111" name="Group 110">
                <a:extLst>
                  <a:ext uri="{FF2B5EF4-FFF2-40B4-BE49-F238E27FC236}">
                    <a16:creationId xmlns:a16="http://schemas.microsoft.com/office/drawing/2014/main" id="{1F72EA54-B417-4CE6-A839-45DBA70E6AC7}"/>
                  </a:ext>
                </a:extLst>
              </p:cNvPr>
              <p:cNvGrpSpPr/>
              <p:nvPr/>
            </p:nvGrpSpPr>
            <p:grpSpPr>
              <a:xfrm>
                <a:off x="8989162" y="5876794"/>
                <a:ext cx="1291557" cy="548640"/>
                <a:chOff x="9063870" y="5604080"/>
                <a:chExt cx="1291557" cy="548640"/>
              </a:xfrm>
            </p:grpSpPr>
            <p:grpSp>
              <p:nvGrpSpPr>
                <p:cNvPr id="114" name="Group 113">
                  <a:extLst>
                    <a:ext uri="{FF2B5EF4-FFF2-40B4-BE49-F238E27FC236}">
                      <a16:creationId xmlns:a16="http://schemas.microsoft.com/office/drawing/2014/main" id="{AB259FA8-6126-4D24-B043-59C5E972CCF4}"/>
                    </a:ext>
                  </a:extLst>
                </p:cNvPr>
                <p:cNvGrpSpPr/>
                <p:nvPr/>
              </p:nvGrpSpPr>
              <p:grpSpPr>
                <a:xfrm>
                  <a:off x="9063870" y="5604080"/>
                  <a:ext cx="548640" cy="548640"/>
                  <a:chOff x="10816045" y="5553948"/>
                  <a:chExt cx="548640" cy="548640"/>
                </a:xfrm>
              </p:grpSpPr>
              <p:sp>
                <p:nvSpPr>
                  <p:cNvPr id="120" name="Rectangle: Rounded Corners 119">
                    <a:extLst>
                      <a:ext uri="{FF2B5EF4-FFF2-40B4-BE49-F238E27FC236}">
                        <a16:creationId xmlns:a16="http://schemas.microsoft.com/office/drawing/2014/main" id="{B1E2C4DB-7D03-4D3A-B699-9385B207588C}"/>
                      </a:ext>
                    </a:extLst>
                  </p:cNvPr>
                  <p:cNvSpPr/>
                  <p:nvPr/>
                </p:nvSpPr>
                <p:spPr bwMode="auto">
                  <a:xfrm>
                    <a:off x="10816045" y="5553948"/>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6" descr="Image result for azure hdinsight logo png">
                    <a:extLst>
                      <a:ext uri="{FF2B5EF4-FFF2-40B4-BE49-F238E27FC236}">
                        <a16:creationId xmlns:a16="http://schemas.microsoft.com/office/drawing/2014/main" id="{E0E6A468-82F7-40AC-8050-C39647169FD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884625" y="5663676"/>
                    <a:ext cx="411480" cy="3291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Group 114">
                  <a:extLst>
                    <a:ext uri="{FF2B5EF4-FFF2-40B4-BE49-F238E27FC236}">
                      <a16:creationId xmlns:a16="http://schemas.microsoft.com/office/drawing/2014/main" id="{9229D4EB-F292-4226-8BEE-565D8FEBAD63}"/>
                    </a:ext>
                  </a:extLst>
                </p:cNvPr>
                <p:cNvGrpSpPr/>
                <p:nvPr/>
              </p:nvGrpSpPr>
              <p:grpSpPr>
                <a:xfrm>
                  <a:off x="9654091" y="5604080"/>
                  <a:ext cx="701336" cy="548640"/>
                  <a:chOff x="11082292" y="5906373"/>
                  <a:chExt cx="701336" cy="548640"/>
                </a:xfrm>
              </p:grpSpPr>
              <p:sp>
                <p:nvSpPr>
                  <p:cNvPr id="116" name="Rectangle: Rounded Corners 115">
                    <a:extLst>
                      <a:ext uri="{FF2B5EF4-FFF2-40B4-BE49-F238E27FC236}">
                        <a16:creationId xmlns:a16="http://schemas.microsoft.com/office/drawing/2014/main" id="{DD42FDDF-41A3-4E34-B35E-1A8D098AD69D}"/>
                      </a:ext>
                    </a:extLst>
                  </p:cNvPr>
                  <p:cNvSpPr/>
                  <p:nvPr/>
                </p:nvSpPr>
                <p:spPr bwMode="auto">
                  <a:xfrm>
                    <a:off x="11158945" y="5906373"/>
                    <a:ext cx="548640" cy="54864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Picture 4" descr="Image result for apache spark logo png">
                    <a:extLst>
                      <a:ext uri="{FF2B5EF4-FFF2-40B4-BE49-F238E27FC236}">
                        <a16:creationId xmlns:a16="http://schemas.microsoft.com/office/drawing/2014/main" id="{39F48668-FD19-4F53-BAA7-2585008CE40B}"/>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1082292" y="5937946"/>
                    <a:ext cx="701336" cy="49586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9" name="Rectangle: Rounded Corners 78">
              <a:extLst>
                <a:ext uri="{FF2B5EF4-FFF2-40B4-BE49-F238E27FC236}">
                  <a16:creationId xmlns:a16="http://schemas.microsoft.com/office/drawing/2014/main" id="{6ED84A7E-8776-417D-B8EF-66233BDDCEF4}"/>
                </a:ext>
              </a:extLst>
            </p:cNvPr>
            <p:cNvSpPr/>
            <p:nvPr/>
          </p:nvSpPr>
          <p:spPr bwMode="auto">
            <a:xfrm>
              <a:off x="6048543" y="3869806"/>
              <a:ext cx="4139496" cy="1662282"/>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2C29B162-E80C-40A5-A5F4-547CED682343}"/>
                </a:ext>
              </a:extLst>
            </p:cNvPr>
            <p:cNvSpPr txBox="1"/>
            <p:nvPr/>
          </p:nvSpPr>
          <p:spPr>
            <a:xfrm>
              <a:off x="6896546" y="5587383"/>
              <a:ext cx="2443491" cy="3508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Offline recommendations service</a:t>
              </a:r>
              <a:br>
                <a:rPr lang="en-US" sz="1200">
                  <a:solidFill>
                    <a:srgbClr val="FFFFFF"/>
                  </a:solidFill>
                </a:rPr>
              </a:br>
              <a:r>
                <a:rPr lang="en-US" sz="1000">
                  <a:solidFill>
                    <a:srgbClr val="50E6FF"/>
                  </a:solidFill>
                  <a:latin typeface="+mj-lt"/>
                </a:rPr>
                <a:t>COLD PATH</a:t>
              </a:r>
              <a:endParaRPr lang="en-US" sz="1000" i="1">
                <a:solidFill>
                  <a:srgbClr val="50E6FF"/>
                </a:solidFill>
                <a:latin typeface="+mj-lt"/>
              </a:endParaRPr>
            </a:p>
          </p:txBody>
        </p:sp>
        <p:cxnSp>
          <p:nvCxnSpPr>
            <p:cNvPr id="83" name="Straight Arrow Connector 82">
              <a:extLst>
                <a:ext uri="{FF2B5EF4-FFF2-40B4-BE49-F238E27FC236}">
                  <a16:creationId xmlns:a16="http://schemas.microsoft.com/office/drawing/2014/main" id="{A38A2AC9-3187-42A2-8303-75C9FDB12AD2}"/>
                </a:ext>
              </a:extLst>
            </p:cNvPr>
            <p:cNvCxnSpPr>
              <a:stCxn id="88" idx="2"/>
              <a:endCxn id="107" idx="0"/>
            </p:cNvCxnSpPr>
            <p:nvPr/>
          </p:nvCxnSpPr>
          <p:spPr>
            <a:xfrm flipH="1">
              <a:off x="6616941" y="3478073"/>
              <a:ext cx="1911" cy="641643"/>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C5ABA15-7D6F-4543-BC28-376CE54E07B6}"/>
                </a:ext>
              </a:extLst>
            </p:cNvPr>
            <p:cNvCxnSpPr>
              <a:cxnSpLocks/>
              <a:stCxn id="91" idx="2"/>
              <a:endCxn id="129" idx="0"/>
            </p:cNvCxnSpPr>
            <p:nvPr/>
          </p:nvCxnSpPr>
          <p:spPr>
            <a:xfrm flipH="1">
              <a:off x="9671896" y="3478073"/>
              <a:ext cx="3220" cy="641643"/>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EA3D865-4557-46FD-A46C-505FC0D258AE}"/>
                </a:ext>
              </a:extLst>
            </p:cNvPr>
            <p:cNvCxnSpPr>
              <a:cxnSpLocks/>
              <a:stCxn id="127" idx="1"/>
            </p:cNvCxnSpPr>
            <p:nvPr/>
          </p:nvCxnSpPr>
          <p:spPr>
            <a:xfrm flipH="1" flipV="1">
              <a:off x="8715433" y="4932168"/>
              <a:ext cx="682142" cy="3526"/>
            </a:xfrm>
            <a:prstGeom prst="straightConnector1">
              <a:avLst/>
            </a:prstGeom>
            <a:ln w="12700">
              <a:solidFill>
                <a:schemeClr val="bg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3860D159-54D7-486D-B26D-CABE2D9A2D1F}"/>
                </a:ext>
              </a:extLst>
            </p:cNvPr>
            <p:cNvCxnSpPr>
              <a:cxnSpLocks/>
              <a:stCxn id="106" idx="2"/>
              <a:endCxn id="127" idx="2"/>
            </p:cNvCxnSpPr>
            <p:nvPr/>
          </p:nvCxnSpPr>
          <p:spPr>
            <a:xfrm rot="16200000" flipH="1">
              <a:off x="8144417" y="3682536"/>
              <a:ext cx="12700" cy="3054955"/>
            </a:xfrm>
            <a:prstGeom prst="bentConnector3">
              <a:avLst>
                <a:gd name="adj1" fmla="val 1800000"/>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1737C18-9916-4F34-800B-8ADFF4593258}"/>
                </a:ext>
              </a:extLst>
            </p:cNvPr>
            <p:cNvGrpSpPr/>
            <p:nvPr/>
          </p:nvGrpSpPr>
          <p:grpSpPr>
            <a:xfrm>
              <a:off x="5895198" y="4119716"/>
              <a:ext cx="1443485" cy="1090298"/>
              <a:chOff x="7109964" y="4878940"/>
              <a:chExt cx="1443485" cy="1090298"/>
            </a:xfrm>
          </p:grpSpPr>
          <p:sp>
            <p:nvSpPr>
              <p:cNvPr id="106" name="Rectangle: Rounded Corners 105">
                <a:extLst>
                  <a:ext uri="{FF2B5EF4-FFF2-40B4-BE49-F238E27FC236}">
                    <a16:creationId xmlns:a16="http://schemas.microsoft.com/office/drawing/2014/main" id="{4052009E-F7DC-4123-A435-380D6B2C76B9}"/>
                  </a:ext>
                </a:extLst>
              </p:cNvPr>
              <p:cNvSpPr/>
              <p:nvPr/>
            </p:nvSpPr>
            <p:spPr bwMode="auto">
              <a:xfrm>
                <a:off x="7557386" y="5420598"/>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4990932C-FCD5-4D4F-8C3C-D37010C19CC2}"/>
                  </a:ext>
                </a:extLst>
              </p:cNvPr>
              <p:cNvSpPr txBox="1"/>
              <p:nvPr/>
            </p:nvSpPr>
            <p:spPr>
              <a:xfrm>
                <a:off x="7109964" y="4878940"/>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Event Hub</a:t>
                </a:r>
                <a:br>
                  <a:rPr lang="en-US" sz="1200">
                    <a:solidFill>
                      <a:srgbClr val="FFFFFF"/>
                    </a:solidFill>
                    <a:latin typeface="Segoe UI Semibold" panose="020B0702040204020203" pitchFamily="34" charset="0"/>
                    <a:cs typeface="Segoe UI Semibold" panose="020B0702040204020203" pitchFamily="34" charset="0"/>
                  </a:rPr>
                </a:br>
                <a:r>
                  <a:rPr lang="en-US" sz="1000" i="1">
                    <a:solidFill>
                      <a:srgbClr val="FFFFFF"/>
                    </a:solidFill>
                  </a:rPr>
                  <a:t>customer data </a:t>
                </a:r>
                <a:br>
                  <a:rPr lang="en-US" sz="1000" i="1">
                    <a:solidFill>
                      <a:srgbClr val="FFFFFF"/>
                    </a:solidFill>
                  </a:rPr>
                </a:br>
                <a:r>
                  <a:rPr lang="en-US" sz="1000" i="1">
                    <a:solidFill>
                      <a:srgbClr val="FFFFFF"/>
                    </a:solidFill>
                  </a:rPr>
                  <a:t>ingestion</a:t>
                </a:r>
              </a:p>
            </p:txBody>
          </p:sp>
          <p:pic>
            <p:nvPicPr>
              <p:cNvPr id="108" name="Graphic 107">
                <a:extLst>
                  <a:ext uri="{FF2B5EF4-FFF2-40B4-BE49-F238E27FC236}">
                    <a16:creationId xmlns:a16="http://schemas.microsoft.com/office/drawing/2014/main" id="{7A868A45-6681-47EC-8267-0EC786A554F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625966" y="5489178"/>
                <a:ext cx="411480" cy="411480"/>
              </a:xfrm>
              <a:prstGeom prst="rect">
                <a:avLst/>
              </a:prstGeom>
            </p:spPr>
          </p:pic>
        </p:grpSp>
        <p:sp>
          <p:nvSpPr>
            <p:cNvPr id="88" name="Rectangle: Rounded Corners 87">
              <a:extLst>
                <a:ext uri="{FF2B5EF4-FFF2-40B4-BE49-F238E27FC236}">
                  <a16:creationId xmlns:a16="http://schemas.microsoft.com/office/drawing/2014/main" id="{25994113-1BE5-44A1-B612-33D532F2E60B}"/>
                </a:ext>
              </a:extLst>
            </p:cNvPr>
            <p:cNvSpPr/>
            <p:nvPr/>
          </p:nvSpPr>
          <p:spPr bwMode="auto">
            <a:xfrm>
              <a:off x="6344532" y="2929433"/>
              <a:ext cx="548640" cy="54864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54126567-8453-4225-AEA6-AEB15E0D5D40}"/>
                </a:ext>
              </a:extLst>
            </p:cNvPr>
            <p:cNvSpPr txBox="1"/>
            <p:nvPr/>
          </p:nvSpPr>
          <p:spPr>
            <a:xfrm>
              <a:off x="5972202" y="2498575"/>
              <a:ext cx="1293300" cy="3785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rPr>
                <a:t> </a:t>
              </a:r>
              <a:r>
                <a:rPr lang="en-US" sz="1200">
                  <a:solidFill>
                    <a:srgbClr val="FFFFFF"/>
                  </a:solidFill>
                  <a:latin typeface="Segoe UI Semibold" panose="020B0702040204020203" pitchFamily="34" charset="0"/>
                  <a:cs typeface="Segoe UI Semibold" panose="020B0702040204020203" pitchFamily="34" charset="0"/>
                </a:rPr>
                <a:t>Product </a:t>
              </a:r>
              <a:br>
                <a:rPr lang="en-US" sz="1200">
                  <a:solidFill>
                    <a:srgbClr val="FFFFFF"/>
                  </a:solidFill>
                  <a:latin typeface="Segoe UI Semibold" panose="020B0702040204020203" pitchFamily="34" charset="0"/>
                  <a:cs typeface="Segoe UI Semibold" panose="020B0702040204020203" pitchFamily="34" charset="0"/>
                </a:rPr>
              </a:br>
              <a:r>
                <a:rPr lang="en-US" sz="1200">
                  <a:solidFill>
                    <a:srgbClr val="FFFFFF"/>
                  </a:solidFill>
                  <a:latin typeface="Segoe UI Semibold" panose="020B0702040204020203" pitchFamily="34" charset="0"/>
                  <a:cs typeface="Segoe UI Semibold" panose="020B0702040204020203" pitchFamily="34" charset="0"/>
                </a:rPr>
                <a:t>details page</a:t>
              </a:r>
            </a:p>
          </p:txBody>
        </p:sp>
        <p:sp>
          <p:nvSpPr>
            <p:cNvPr id="90" name="Browser" title="Icon of a browser window">
              <a:extLst>
                <a:ext uri="{FF2B5EF4-FFF2-40B4-BE49-F238E27FC236}">
                  <a16:creationId xmlns:a16="http://schemas.microsoft.com/office/drawing/2014/main" id="{A65CF9F6-A6FB-4779-89C4-493E59F77855}"/>
                </a:ext>
              </a:extLst>
            </p:cNvPr>
            <p:cNvSpPr>
              <a:spLocks noChangeAspect="1" noEditPoints="1"/>
            </p:cNvSpPr>
            <p:nvPr/>
          </p:nvSpPr>
          <p:spPr bwMode="auto">
            <a:xfrm>
              <a:off x="6438885" y="3059723"/>
              <a:ext cx="359934" cy="28806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Rounded Corners 90">
              <a:extLst>
                <a:ext uri="{FF2B5EF4-FFF2-40B4-BE49-F238E27FC236}">
                  <a16:creationId xmlns:a16="http://schemas.microsoft.com/office/drawing/2014/main" id="{6C750EC7-B5E8-498F-8F9A-BE3F6A73A767}"/>
                </a:ext>
              </a:extLst>
            </p:cNvPr>
            <p:cNvSpPr/>
            <p:nvPr/>
          </p:nvSpPr>
          <p:spPr bwMode="auto">
            <a:xfrm>
              <a:off x="9400796" y="2929433"/>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AD17F2D-B6D5-4225-8716-F921FC9C9B17}"/>
                </a:ext>
              </a:extLst>
            </p:cNvPr>
            <p:cNvSpPr txBox="1"/>
            <p:nvPr/>
          </p:nvSpPr>
          <p:spPr>
            <a:xfrm>
              <a:off x="8953374" y="2387775"/>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Azure Data Factory</a:t>
              </a:r>
              <a:br>
                <a:rPr lang="en-US" sz="1200">
                  <a:solidFill>
                    <a:srgbClr val="FFFFFF"/>
                  </a:solidFill>
                </a:rPr>
              </a:br>
              <a:r>
                <a:rPr lang="en-US" sz="1000" i="1">
                  <a:solidFill>
                    <a:srgbClr val="FFFFFF"/>
                  </a:solidFill>
                </a:rPr>
                <a:t>scheduled job to refresh persisted models</a:t>
              </a:r>
            </a:p>
          </p:txBody>
        </p:sp>
        <p:pic>
          <p:nvPicPr>
            <p:cNvPr id="96" name="Graphic 95">
              <a:extLst>
                <a:ext uri="{FF2B5EF4-FFF2-40B4-BE49-F238E27FC236}">
                  <a16:creationId xmlns:a16="http://schemas.microsoft.com/office/drawing/2014/main" id="{FF51173B-3A0B-4D85-8D46-E5EB26331C7F}"/>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469376" y="2998013"/>
              <a:ext cx="411480" cy="411480"/>
            </a:xfrm>
            <a:prstGeom prst="rect">
              <a:avLst/>
            </a:prstGeom>
          </p:spPr>
        </p:pic>
        <p:sp>
          <p:nvSpPr>
            <p:cNvPr id="97" name="Family_EBDA" title="Icon of a family of people">
              <a:extLst>
                <a:ext uri="{FF2B5EF4-FFF2-40B4-BE49-F238E27FC236}">
                  <a16:creationId xmlns:a16="http://schemas.microsoft.com/office/drawing/2014/main" id="{B2042A75-4C87-4EF7-ACF3-DA9A57822F38}"/>
                </a:ext>
              </a:extLst>
            </p:cNvPr>
            <p:cNvSpPr>
              <a:spLocks noChangeAspect="1" noEditPoints="1"/>
            </p:cNvSpPr>
            <p:nvPr/>
          </p:nvSpPr>
          <p:spPr bwMode="auto">
            <a:xfrm>
              <a:off x="7491396" y="2936070"/>
              <a:ext cx="588886" cy="53141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TextBox 97">
              <a:extLst>
                <a:ext uri="{FF2B5EF4-FFF2-40B4-BE49-F238E27FC236}">
                  <a16:creationId xmlns:a16="http://schemas.microsoft.com/office/drawing/2014/main" id="{EB8961FA-00CB-4B14-B3DC-957B6305C2DC}"/>
                </a:ext>
              </a:extLst>
            </p:cNvPr>
            <p:cNvSpPr txBox="1"/>
            <p:nvPr/>
          </p:nvSpPr>
          <p:spPr>
            <a:xfrm>
              <a:off x="7333971" y="2627904"/>
              <a:ext cx="903737" cy="212366"/>
            </a:xfrm>
            <a:prstGeom prst="rect">
              <a:avLst/>
            </a:prstGeom>
            <a:noFill/>
          </p:spPr>
          <p:txBody>
            <a:bodyPr wrap="square" lIns="0" tIns="45720" rIns="0" bIns="0" rtlCol="0" anchor="b">
              <a:spAutoFit/>
            </a:bodyPr>
            <a:lstStyle/>
            <a:p>
              <a:pPr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Shoppers</a:t>
              </a:r>
            </a:p>
          </p:txBody>
        </p:sp>
        <p:cxnSp>
          <p:nvCxnSpPr>
            <p:cNvPr id="99" name="Straight Arrow Connector 98">
              <a:extLst>
                <a:ext uri="{FF2B5EF4-FFF2-40B4-BE49-F238E27FC236}">
                  <a16:creationId xmlns:a16="http://schemas.microsoft.com/office/drawing/2014/main" id="{184DD9F3-7A19-44ED-8687-F5941ACA7394}"/>
                </a:ext>
              </a:extLst>
            </p:cNvPr>
            <p:cNvCxnSpPr>
              <a:cxnSpLocks/>
            </p:cNvCxnSpPr>
            <p:nvPr/>
          </p:nvCxnSpPr>
          <p:spPr>
            <a:xfrm flipH="1">
              <a:off x="6906299" y="3201990"/>
              <a:ext cx="534995"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F283222-3284-410C-BE36-CFB47E1C534A}"/>
                </a:ext>
              </a:extLst>
            </p:cNvPr>
            <p:cNvGrpSpPr/>
            <p:nvPr/>
          </p:nvGrpSpPr>
          <p:grpSpPr>
            <a:xfrm>
              <a:off x="6806978" y="259352"/>
              <a:ext cx="2634530" cy="1784395"/>
              <a:chOff x="6942541" y="267818"/>
              <a:chExt cx="2634530" cy="1784395"/>
            </a:xfrm>
          </p:grpSpPr>
          <p:sp>
            <p:nvSpPr>
              <p:cNvPr id="71" name="Rectangle: Rounded Corners 70">
                <a:extLst>
                  <a:ext uri="{FF2B5EF4-FFF2-40B4-BE49-F238E27FC236}">
                    <a16:creationId xmlns:a16="http://schemas.microsoft.com/office/drawing/2014/main" id="{2894D20A-4CD8-4F54-A430-A28DEFF31EC7}"/>
                  </a:ext>
                </a:extLst>
              </p:cNvPr>
              <p:cNvSpPr/>
              <p:nvPr/>
            </p:nvSpPr>
            <p:spPr bwMode="auto">
              <a:xfrm>
                <a:off x="6942541" y="673239"/>
                <a:ext cx="2622626" cy="1378974"/>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41BC2E3-98ED-4181-BDEC-5F19B6756495}"/>
                  </a:ext>
                </a:extLst>
              </p:cNvPr>
              <p:cNvSpPr txBox="1"/>
              <p:nvPr/>
            </p:nvSpPr>
            <p:spPr>
              <a:xfrm>
                <a:off x="7080006" y="267818"/>
                <a:ext cx="2347697" cy="3508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Online recommendations service</a:t>
                </a:r>
                <a:br>
                  <a:rPr lang="en-US" sz="1200">
                    <a:solidFill>
                      <a:srgbClr val="FFFFFF"/>
                    </a:solidFill>
                    <a:latin typeface="Segoe UI Semibold" panose="020B0702040204020203" pitchFamily="34" charset="0"/>
                    <a:cs typeface="Segoe UI Semibold" panose="020B0702040204020203" pitchFamily="34" charset="0"/>
                  </a:rPr>
                </a:br>
                <a:r>
                  <a:rPr lang="en-US" sz="1000">
                    <a:solidFill>
                      <a:srgbClr val="FF0000"/>
                    </a:solidFill>
                    <a:latin typeface="+mj-lt"/>
                  </a:rPr>
                  <a:t>HOT PATH</a:t>
                </a:r>
                <a:endParaRPr lang="en-US" sz="1000" i="1">
                  <a:solidFill>
                    <a:srgbClr val="FF0000"/>
                  </a:solidFill>
                  <a:latin typeface="+mj-lt"/>
                </a:endParaRPr>
              </a:p>
            </p:txBody>
          </p:sp>
          <p:grpSp>
            <p:nvGrpSpPr>
              <p:cNvPr id="73" name="Group 72">
                <a:extLst>
                  <a:ext uri="{FF2B5EF4-FFF2-40B4-BE49-F238E27FC236}">
                    <a16:creationId xmlns:a16="http://schemas.microsoft.com/office/drawing/2014/main" id="{52E91267-F040-4717-A99C-F5B12F2D9A2D}"/>
                  </a:ext>
                </a:extLst>
              </p:cNvPr>
              <p:cNvGrpSpPr/>
              <p:nvPr/>
            </p:nvGrpSpPr>
            <p:grpSpPr>
              <a:xfrm>
                <a:off x="7098064" y="785493"/>
                <a:ext cx="940836" cy="1090298"/>
                <a:chOff x="8491054" y="1589681"/>
                <a:chExt cx="940836" cy="1090298"/>
              </a:xfrm>
            </p:grpSpPr>
            <p:sp>
              <p:nvSpPr>
                <p:cNvPr id="138" name="Rectangle: Rounded Corners 137">
                  <a:extLst>
                    <a:ext uri="{FF2B5EF4-FFF2-40B4-BE49-F238E27FC236}">
                      <a16:creationId xmlns:a16="http://schemas.microsoft.com/office/drawing/2014/main" id="{72C87CE8-E6D3-4DDC-B522-68BBB385E07A}"/>
                    </a:ext>
                  </a:extLst>
                </p:cNvPr>
                <p:cNvSpPr/>
                <p:nvPr/>
              </p:nvSpPr>
              <p:spPr bwMode="auto">
                <a:xfrm>
                  <a:off x="8695957" y="2131339"/>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TextBox 138">
                  <a:extLst>
                    <a:ext uri="{FF2B5EF4-FFF2-40B4-BE49-F238E27FC236}">
                      <a16:creationId xmlns:a16="http://schemas.microsoft.com/office/drawing/2014/main" id="{C151AA91-77FB-4648-9FA6-989A32E8543D}"/>
                    </a:ext>
                  </a:extLst>
                </p:cNvPr>
                <p:cNvSpPr txBox="1"/>
                <p:nvPr/>
              </p:nvSpPr>
              <p:spPr>
                <a:xfrm>
                  <a:off x="8491054" y="1589681"/>
                  <a:ext cx="940836"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AKS</a:t>
                  </a:r>
                </a:p>
                <a:p>
                  <a:pPr lvl="0" algn="ctr">
                    <a:lnSpc>
                      <a:spcPct val="90000"/>
                    </a:lnSpc>
                    <a:spcAft>
                      <a:spcPts val="600"/>
                    </a:spcAft>
                    <a:defRPr/>
                  </a:pPr>
                  <a:r>
                    <a:rPr lang="en-US" sz="1000" i="1">
                      <a:solidFill>
                        <a:srgbClr val="FFFFFF"/>
                      </a:solidFill>
                    </a:rPr>
                    <a:t>personalization decision engine</a:t>
                  </a:r>
                </a:p>
              </p:txBody>
            </p:sp>
          </p:grpSp>
          <p:grpSp>
            <p:nvGrpSpPr>
              <p:cNvPr id="74" name="Group 73">
                <a:extLst>
                  <a:ext uri="{FF2B5EF4-FFF2-40B4-BE49-F238E27FC236}">
                    <a16:creationId xmlns:a16="http://schemas.microsoft.com/office/drawing/2014/main" id="{7AB560FA-B442-4C90-986E-7F84E1F98F20}"/>
                  </a:ext>
                </a:extLst>
              </p:cNvPr>
              <p:cNvGrpSpPr/>
              <p:nvPr/>
            </p:nvGrpSpPr>
            <p:grpSpPr>
              <a:xfrm>
                <a:off x="8283771" y="785493"/>
                <a:ext cx="1293300" cy="1090298"/>
                <a:chOff x="9676761" y="1589681"/>
                <a:chExt cx="1293300" cy="1090298"/>
              </a:xfrm>
            </p:grpSpPr>
            <p:sp>
              <p:nvSpPr>
                <p:cNvPr id="133" name="Rectangle: Rounded Corners 132">
                  <a:extLst>
                    <a:ext uri="{FF2B5EF4-FFF2-40B4-BE49-F238E27FC236}">
                      <a16:creationId xmlns:a16="http://schemas.microsoft.com/office/drawing/2014/main" id="{A02FBCC2-1CBA-45FF-8BF3-904296807078}"/>
                    </a:ext>
                  </a:extLst>
                </p:cNvPr>
                <p:cNvSpPr/>
                <p:nvPr/>
              </p:nvSpPr>
              <p:spPr bwMode="auto">
                <a:xfrm>
                  <a:off x="10049091" y="2131339"/>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extBox 133">
                  <a:extLst>
                    <a:ext uri="{FF2B5EF4-FFF2-40B4-BE49-F238E27FC236}">
                      <a16:creationId xmlns:a16="http://schemas.microsoft.com/office/drawing/2014/main" id="{B7FC9AEA-A921-4E6C-A073-32F1B6D271A7}"/>
                    </a:ext>
                  </a:extLst>
                </p:cNvPr>
                <p:cNvSpPr txBox="1"/>
                <p:nvPr/>
              </p:nvSpPr>
              <p:spPr>
                <a:xfrm>
                  <a:off x="9676761" y="1589681"/>
                  <a:ext cx="1293300" cy="489365"/>
                </a:xfrm>
                <a:prstGeom prst="rect">
                  <a:avLst/>
                </a:prstGeom>
                <a:noFill/>
              </p:spPr>
              <p:txBody>
                <a:bodyPr wrap="square" lIns="0" tIns="45720" rIns="0" bIns="0" rtlCol="0" anchor="b">
                  <a:spAutoFit/>
                </a:bodyPr>
                <a:lstStyle/>
                <a:p>
                  <a:pPr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Azure Cosmos DB</a:t>
                  </a:r>
                </a:p>
                <a:p>
                  <a:pPr lvl="0" algn="ctr">
                    <a:lnSpc>
                      <a:spcPct val="90000"/>
                    </a:lnSpc>
                    <a:spcAft>
                      <a:spcPts val="600"/>
                    </a:spcAft>
                    <a:defRPr/>
                  </a:pPr>
                  <a:r>
                    <a:rPr lang="en-US" sz="1000" i="1">
                      <a:solidFill>
                        <a:srgbClr val="FFFFFF"/>
                      </a:solidFill>
                    </a:rPr>
                    <a:t>distributed </a:t>
                  </a:r>
                  <a:br>
                    <a:rPr lang="en-US" sz="1000" i="1">
                      <a:solidFill>
                        <a:srgbClr val="FFFFFF"/>
                      </a:solidFill>
                    </a:rPr>
                  </a:br>
                  <a:r>
                    <a:rPr lang="en-US" sz="1000" i="1">
                      <a:solidFill>
                        <a:srgbClr val="FFFFFF"/>
                      </a:solidFill>
                    </a:rPr>
                    <a:t>model store</a:t>
                  </a:r>
                </a:p>
              </p:txBody>
            </p:sp>
            <p:pic>
              <p:nvPicPr>
                <p:cNvPr id="137" name="Graphic 136">
                  <a:extLst>
                    <a:ext uri="{FF2B5EF4-FFF2-40B4-BE49-F238E27FC236}">
                      <a16:creationId xmlns:a16="http://schemas.microsoft.com/office/drawing/2014/main" id="{7F155ED7-E531-4D02-A92D-01C539F2E99B}"/>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117671" y="2199919"/>
                  <a:ext cx="411480" cy="411480"/>
                </a:xfrm>
                <a:prstGeom prst="rect">
                  <a:avLst/>
                </a:prstGeom>
              </p:spPr>
            </p:pic>
          </p:grpSp>
          <p:cxnSp>
            <p:nvCxnSpPr>
              <p:cNvPr id="105" name="Straight Arrow Connector 104">
                <a:extLst>
                  <a:ext uri="{FF2B5EF4-FFF2-40B4-BE49-F238E27FC236}">
                    <a16:creationId xmlns:a16="http://schemas.microsoft.com/office/drawing/2014/main" id="{6F26B394-FCEA-421B-ACCA-F1EFF30E0C64}"/>
                  </a:ext>
                </a:extLst>
              </p:cNvPr>
              <p:cNvCxnSpPr>
                <a:cxnSpLocks/>
                <a:stCxn id="133" idx="1"/>
                <a:endCxn id="138" idx="3"/>
              </p:cNvCxnSpPr>
              <p:nvPr/>
            </p:nvCxnSpPr>
            <p:spPr>
              <a:xfrm flipH="1">
                <a:off x="7851607" y="1601471"/>
                <a:ext cx="804494" cy="0"/>
              </a:xfrm>
              <a:prstGeom prst="straightConnector1">
                <a:avLst/>
              </a:prstGeom>
              <a:ln w="12700">
                <a:solidFill>
                  <a:schemeClr val="bg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1AB1EF30-3E40-4B00-B133-01F24B2F32AA}"/>
                </a:ext>
              </a:extLst>
            </p:cNvPr>
            <p:cNvCxnSpPr>
              <a:stCxn id="89" idx="0"/>
              <a:endCxn id="138" idx="1"/>
            </p:cNvCxnSpPr>
            <p:nvPr/>
          </p:nvCxnSpPr>
          <p:spPr>
            <a:xfrm rot="5400000" flipH="1" flipV="1">
              <a:off x="6440343" y="1771514"/>
              <a:ext cx="905570" cy="548552"/>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67EC460B-D976-4DBF-8D0E-10D8297F14F0}"/>
                </a:ext>
              </a:extLst>
            </p:cNvPr>
            <p:cNvCxnSpPr>
              <a:cxnSpLocks/>
              <a:stCxn id="92" idx="0"/>
              <a:endCxn id="133" idx="3"/>
            </p:cNvCxnSpPr>
            <p:nvPr/>
          </p:nvCxnSpPr>
          <p:spPr>
            <a:xfrm rot="16200000" flipV="1">
              <a:off x="8974763" y="1687420"/>
              <a:ext cx="794770" cy="60593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49" name="Graphic 148">
              <a:extLst>
                <a:ext uri="{FF2B5EF4-FFF2-40B4-BE49-F238E27FC236}">
                  <a16:creationId xmlns:a16="http://schemas.microsoft.com/office/drawing/2014/main" id="{4B573B2F-E36C-40A6-9213-22AD7C140B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246955" y="1389492"/>
              <a:ext cx="404476" cy="404476"/>
            </a:xfrm>
            <a:prstGeom prst="rect">
              <a:avLst/>
            </a:prstGeom>
          </p:spPr>
        </p:pic>
        <p:pic>
          <p:nvPicPr>
            <p:cNvPr id="1026" name="Picture 2" descr="Image result for azure data lake storage">
              <a:extLst>
                <a:ext uri="{FF2B5EF4-FFF2-40B4-BE49-F238E27FC236}">
                  <a16:creationId xmlns:a16="http://schemas.microsoft.com/office/drawing/2014/main" id="{1B10DAA9-88F8-4BB9-9CC9-0DACDEB910D0}"/>
                </a:ext>
              </a:extLst>
            </p:cNvPr>
            <p:cNvPicPr>
              <a:picLocks noChangeAspect="1" noChangeArrowheads="1"/>
            </p:cNvPicPr>
            <p:nvPr/>
          </p:nvPicPr>
          <p:blipFill rotWithShape="1">
            <a:blip r:embed="rId16" cstate="screen">
              <a:extLst>
                <a:ext uri="{28A0092B-C50C-407E-A947-70E740481C1C}">
                  <a14:useLocalDpi xmlns:a14="http://schemas.microsoft.com/office/drawing/2010/main"/>
                </a:ext>
              </a:extLst>
            </a:blip>
            <a:srcRect b="-431"/>
            <a:stretch/>
          </p:blipFill>
          <p:spPr bwMode="auto">
            <a:xfrm>
              <a:off x="9517303" y="4746804"/>
              <a:ext cx="309184" cy="3777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0443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Geo-distributed</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apps</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9A5ED7B6-9A68-4F2B-A1FB-21BCD25AC844}"/>
              </a:ext>
            </a:extLst>
          </p:cNvPr>
          <p:cNvSpPr/>
          <p:nvPr/>
        </p:nvSpPr>
        <p:spPr>
          <a:xfrm>
            <a:off x="455995" y="1585867"/>
            <a:ext cx="35614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Put your data where your users are to give real-time access and uninterrupted service to customers anywhere in the world</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Compute and data services in more regions than any cloud provider</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 availability and turnkey global data replication across all Azure regions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Guaranteed low-latency experience for global users </a:t>
            </a:r>
          </a:p>
        </p:txBody>
      </p:sp>
      <p:pic>
        <p:nvPicPr>
          <p:cNvPr id="54" name="Picture 6" descr="File:Domino's stacked.svg">
            <a:extLst>
              <a:ext uri="{FF2B5EF4-FFF2-40B4-BE49-F238E27FC236}">
                <a16:creationId xmlns:a16="http://schemas.microsoft.com/office/drawing/2014/main" id="{613C4F87-A2F8-42EB-BB5D-059229841C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0228" y="6334116"/>
            <a:ext cx="401006" cy="4076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http://images.pocketgamer.co.uk/sm/2016/3/66000/original.png">
            <a:extLst>
              <a:ext uri="{FF2B5EF4-FFF2-40B4-BE49-F238E27FC236}">
                <a16:creationId xmlns:a16="http://schemas.microsoft.com/office/drawing/2014/main" id="{617C8A81-FECD-4CE9-908C-A330CA36D64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7405" y="6351075"/>
            <a:ext cx="1590512" cy="37377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D1382762-165E-4C86-BFAD-AE050BE7CAEE}"/>
              </a:ext>
            </a:extLst>
          </p:cNvPr>
          <p:cNvGrpSpPr/>
          <p:nvPr/>
        </p:nvGrpSpPr>
        <p:grpSpPr>
          <a:xfrm>
            <a:off x="5834301" y="731224"/>
            <a:ext cx="4717232" cy="3988203"/>
            <a:chOff x="5808902" y="625391"/>
            <a:chExt cx="4717232" cy="3988203"/>
          </a:xfrm>
        </p:grpSpPr>
        <p:grpSp>
          <p:nvGrpSpPr>
            <p:cNvPr id="34" name="Group 33">
              <a:extLst>
                <a:ext uri="{FF2B5EF4-FFF2-40B4-BE49-F238E27FC236}">
                  <a16:creationId xmlns:a16="http://schemas.microsoft.com/office/drawing/2014/main" id="{0409E094-E176-4604-B1E8-23FD7194F224}"/>
                </a:ext>
              </a:extLst>
            </p:cNvPr>
            <p:cNvGrpSpPr/>
            <p:nvPr/>
          </p:nvGrpSpPr>
          <p:grpSpPr>
            <a:xfrm>
              <a:off x="5808902" y="625391"/>
              <a:ext cx="4717232" cy="3988203"/>
              <a:chOff x="5753869" y="1353525"/>
              <a:chExt cx="4717232" cy="3988203"/>
            </a:xfrm>
          </p:grpSpPr>
          <p:sp>
            <p:nvSpPr>
              <p:cNvPr id="57" name="Title 1">
                <a:extLst>
                  <a:ext uri="{FF2B5EF4-FFF2-40B4-BE49-F238E27FC236}">
                    <a16:creationId xmlns:a16="http://schemas.microsoft.com/office/drawing/2014/main" id="{8A50AB64-04B8-445E-B048-0F046E5CAF5C}"/>
                  </a:ext>
                </a:extLst>
              </p:cNvPr>
              <p:cNvSpPr txBox="1">
                <a:spLocks/>
              </p:cNvSpPr>
              <p:nvPr/>
            </p:nvSpPr>
            <p:spPr>
              <a:xfrm>
                <a:off x="9681640" y="1353525"/>
                <a:ext cx="789461" cy="660812"/>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App + </a:t>
                </a:r>
                <a:b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b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session state</a:t>
                </a:r>
              </a:p>
            </p:txBody>
          </p:sp>
          <p:sp>
            <p:nvSpPr>
              <p:cNvPr id="58" name="Rectangle: Rounded Corners 57">
                <a:extLst>
                  <a:ext uri="{FF2B5EF4-FFF2-40B4-BE49-F238E27FC236}">
                    <a16:creationId xmlns:a16="http://schemas.microsoft.com/office/drawing/2014/main" id="{8C37F595-85DC-4DF1-88A0-8BBDD0E5ECD7}"/>
                  </a:ext>
                </a:extLst>
              </p:cNvPr>
              <p:cNvSpPr/>
              <p:nvPr/>
            </p:nvSpPr>
            <p:spPr bwMode="auto">
              <a:xfrm>
                <a:off x="9806553" y="2056752"/>
                <a:ext cx="537855" cy="2764588"/>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59" name="Graphic 58">
                <a:extLst>
                  <a:ext uri="{FF2B5EF4-FFF2-40B4-BE49-F238E27FC236}">
                    <a16:creationId xmlns:a16="http://schemas.microsoft.com/office/drawing/2014/main" id="{37FFBDD8-815F-4FFF-AD7E-D2EC6B8F55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87199" y="3250765"/>
                <a:ext cx="376563" cy="376563"/>
              </a:xfrm>
              <a:prstGeom prst="rect">
                <a:avLst/>
              </a:prstGeom>
            </p:spPr>
          </p:pic>
          <p:grpSp>
            <p:nvGrpSpPr>
              <p:cNvPr id="65" name="Group 64">
                <a:extLst>
                  <a:ext uri="{FF2B5EF4-FFF2-40B4-BE49-F238E27FC236}">
                    <a16:creationId xmlns:a16="http://schemas.microsoft.com/office/drawing/2014/main" id="{A359365B-B0FA-4785-9D9A-5558AA9870C1}"/>
                  </a:ext>
                </a:extLst>
              </p:cNvPr>
              <p:cNvGrpSpPr/>
              <p:nvPr/>
            </p:nvGrpSpPr>
            <p:grpSpPr>
              <a:xfrm>
                <a:off x="6714117" y="2774668"/>
                <a:ext cx="789461" cy="933306"/>
                <a:chOff x="5594101" y="2533368"/>
                <a:chExt cx="789461" cy="933306"/>
              </a:xfrm>
            </p:grpSpPr>
            <p:pic>
              <p:nvPicPr>
                <p:cNvPr id="66" name="Graphic 65">
                  <a:extLst>
                    <a:ext uri="{FF2B5EF4-FFF2-40B4-BE49-F238E27FC236}">
                      <a16:creationId xmlns:a16="http://schemas.microsoft.com/office/drawing/2014/main" id="{58273779-CD23-4D5E-8664-209A8A95178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799029" y="3008834"/>
                  <a:ext cx="377825" cy="377825"/>
                </a:xfrm>
                <a:prstGeom prst="rect">
                  <a:avLst/>
                </a:prstGeom>
              </p:spPr>
            </p:pic>
            <p:sp>
              <p:nvSpPr>
                <p:cNvPr id="67" name="Title 1">
                  <a:extLst>
                    <a:ext uri="{FF2B5EF4-FFF2-40B4-BE49-F238E27FC236}">
                      <a16:creationId xmlns:a16="http://schemas.microsoft.com/office/drawing/2014/main" id="{8FB61125-5448-49B4-AFF7-4B7ADE29F3B5}"/>
                    </a:ext>
                  </a:extLst>
                </p:cNvPr>
                <p:cNvSpPr txBox="1">
                  <a:spLocks/>
                </p:cNvSpPr>
                <p:nvPr/>
              </p:nvSpPr>
              <p:spPr>
                <a:xfrm>
                  <a:off x="5594101" y="253336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Traffic Manager</a:t>
                  </a:r>
                </a:p>
              </p:txBody>
            </p:sp>
            <p:sp>
              <p:nvSpPr>
                <p:cNvPr id="68" name="Rectangle: Rounded Corners 67">
                  <a:extLst>
                    <a:ext uri="{FF2B5EF4-FFF2-40B4-BE49-F238E27FC236}">
                      <a16:creationId xmlns:a16="http://schemas.microsoft.com/office/drawing/2014/main" id="{CF1EA578-95E4-4832-875D-D10029C7FE43}"/>
                    </a:ext>
                  </a:extLst>
                </p:cNvPr>
                <p:cNvSpPr/>
                <p:nvPr/>
              </p:nvSpPr>
              <p:spPr bwMode="auto">
                <a:xfrm>
                  <a:off x="5719014" y="292881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6" name="Group 5">
                <a:extLst>
                  <a:ext uri="{FF2B5EF4-FFF2-40B4-BE49-F238E27FC236}">
                    <a16:creationId xmlns:a16="http://schemas.microsoft.com/office/drawing/2014/main" id="{04F58273-42D5-4E67-A29A-15F74B07617A}"/>
                  </a:ext>
                </a:extLst>
              </p:cNvPr>
              <p:cNvGrpSpPr/>
              <p:nvPr/>
            </p:nvGrpSpPr>
            <p:grpSpPr>
              <a:xfrm>
                <a:off x="7674364" y="1661302"/>
                <a:ext cx="789461" cy="933306"/>
                <a:chOff x="7674364" y="1661302"/>
                <a:chExt cx="789461" cy="933306"/>
              </a:xfrm>
            </p:grpSpPr>
            <p:pic>
              <p:nvPicPr>
                <p:cNvPr id="61" name="Graphic 60">
                  <a:extLst>
                    <a:ext uri="{FF2B5EF4-FFF2-40B4-BE49-F238E27FC236}">
                      <a16:creationId xmlns:a16="http://schemas.microsoft.com/office/drawing/2014/main" id="{68F60882-2473-41AA-9CA7-07CC1F12354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65966" y="2123442"/>
                  <a:ext cx="404476" cy="404476"/>
                </a:xfrm>
                <a:prstGeom prst="rect">
                  <a:avLst/>
                </a:prstGeom>
              </p:spPr>
            </p:pic>
            <p:sp>
              <p:nvSpPr>
                <p:cNvPr id="63" name="Title 1">
                  <a:extLst>
                    <a:ext uri="{FF2B5EF4-FFF2-40B4-BE49-F238E27FC236}">
                      <a16:creationId xmlns:a16="http://schemas.microsoft.com/office/drawing/2014/main" id="{BDDE41CC-45E0-4076-A7D3-E8BCC617A1D3}"/>
                    </a:ext>
                  </a:extLst>
                </p:cNvPr>
                <p:cNvSpPr txBox="1">
                  <a:spLocks/>
                </p:cNvSpPr>
                <p:nvPr/>
              </p:nvSpPr>
              <p:spPr>
                <a:xfrm>
                  <a:off x="7674364" y="166130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in Region A</a:t>
                  </a:r>
                </a:p>
              </p:txBody>
            </p:sp>
            <p:sp>
              <p:nvSpPr>
                <p:cNvPr id="64" name="Rectangle: Rounded Corners 63">
                  <a:extLst>
                    <a:ext uri="{FF2B5EF4-FFF2-40B4-BE49-F238E27FC236}">
                      <a16:creationId xmlns:a16="http://schemas.microsoft.com/office/drawing/2014/main" id="{B85D5CAE-812A-440C-A696-2BD34440E389}"/>
                    </a:ext>
                  </a:extLst>
                </p:cNvPr>
                <p:cNvSpPr/>
                <p:nvPr/>
              </p:nvSpPr>
              <p:spPr bwMode="auto">
                <a:xfrm>
                  <a:off x="7799277" y="205675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69" name="Group 68">
                <a:extLst>
                  <a:ext uri="{FF2B5EF4-FFF2-40B4-BE49-F238E27FC236}">
                    <a16:creationId xmlns:a16="http://schemas.microsoft.com/office/drawing/2014/main" id="{DC1C0F8F-1213-4118-83D2-D553A67B2CF7}"/>
                  </a:ext>
                </a:extLst>
              </p:cNvPr>
              <p:cNvGrpSpPr/>
              <p:nvPr/>
            </p:nvGrpSpPr>
            <p:grpSpPr>
              <a:xfrm>
                <a:off x="7674364" y="2774668"/>
                <a:ext cx="789461" cy="933306"/>
                <a:chOff x="7050369" y="2108580"/>
                <a:chExt cx="789461" cy="933306"/>
              </a:xfrm>
            </p:grpSpPr>
            <p:pic>
              <p:nvPicPr>
                <p:cNvPr id="70" name="Graphic 69">
                  <a:extLst>
                    <a:ext uri="{FF2B5EF4-FFF2-40B4-BE49-F238E27FC236}">
                      <a16:creationId xmlns:a16="http://schemas.microsoft.com/office/drawing/2014/main" id="{4BB3014A-EE46-4847-9691-E510524C08A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41971" y="2570720"/>
                  <a:ext cx="404476" cy="404476"/>
                </a:xfrm>
                <a:prstGeom prst="rect">
                  <a:avLst/>
                </a:prstGeom>
              </p:spPr>
            </p:pic>
            <p:grpSp>
              <p:nvGrpSpPr>
                <p:cNvPr id="75" name="Group 74">
                  <a:extLst>
                    <a:ext uri="{FF2B5EF4-FFF2-40B4-BE49-F238E27FC236}">
                      <a16:creationId xmlns:a16="http://schemas.microsoft.com/office/drawing/2014/main" id="{FD732CBD-5720-4F17-BDCE-78068AF5819A}"/>
                    </a:ext>
                  </a:extLst>
                </p:cNvPr>
                <p:cNvGrpSpPr/>
                <p:nvPr/>
              </p:nvGrpSpPr>
              <p:grpSpPr>
                <a:xfrm>
                  <a:off x="7050369" y="2108580"/>
                  <a:ext cx="789461" cy="933306"/>
                  <a:chOff x="5788836" y="2531914"/>
                  <a:chExt cx="789461" cy="933306"/>
                </a:xfrm>
              </p:grpSpPr>
              <p:sp>
                <p:nvSpPr>
                  <p:cNvPr id="76" name="Title 1">
                    <a:extLst>
                      <a:ext uri="{FF2B5EF4-FFF2-40B4-BE49-F238E27FC236}">
                        <a16:creationId xmlns:a16="http://schemas.microsoft.com/office/drawing/2014/main" id="{F07744F1-5172-4C28-A948-639CC328740E}"/>
                      </a:ext>
                    </a:extLst>
                  </p:cNvPr>
                  <p:cNvSpPr txBox="1">
                    <a:spLocks/>
                  </p:cNvSpPr>
                  <p:nvPr/>
                </p:nvSpPr>
                <p:spPr>
                  <a:xfrm>
                    <a:off x="5788836" y="253191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in </a:t>
                    </a:r>
                    <a:r>
                      <a:rPr lang="en-US" sz="1000" spc="0">
                        <a:solidFill>
                          <a:schemeClr val="bg1"/>
                        </a:solidFill>
                        <a:latin typeface="Segoe UI Semibold" panose="020B0702040204020203" pitchFamily="34" charset="0"/>
                        <a:cs typeface="Segoe UI Semibold" panose="020B0702040204020203" pitchFamily="34" charset="0"/>
                      </a:rPr>
                      <a:t>R</a:t>
                    </a:r>
                    <a:r>
                      <a:rPr kumimoji="0" lang="en-US" sz="1000" b="0" i="0" u="none" strike="noStrike" kern="1200" cap="none" spc="0" normalizeH="0" baseline="0" noProof="0" err="1">
                        <a:ln w="3175">
                          <a:noFill/>
                        </a:ln>
                        <a:solidFill>
                          <a:schemeClr val="bg1"/>
                        </a:solidFill>
                        <a:effectLst/>
                        <a:uLnTx/>
                        <a:uFillTx/>
                        <a:latin typeface="Segoe UI Semibold" panose="020B0702040204020203" pitchFamily="34" charset="0"/>
                        <a:ea typeface="+mn-ea"/>
                        <a:cs typeface="Segoe UI Semibold" panose="020B0702040204020203" pitchFamily="34" charset="0"/>
                      </a:rPr>
                      <a:t>egion</a:t>
                    </a: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 B</a:t>
                    </a:r>
                  </a:p>
                </p:txBody>
              </p:sp>
              <p:sp>
                <p:nvSpPr>
                  <p:cNvPr id="77" name="Rectangle: Rounded Corners 76">
                    <a:extLst>
                      <a:ext uri="{FF2B5EF4-FFF2-40B4-BE49-F238E27FC236}">
                        <a16:creationId xmlns:a16="http://schemas.microsoft.com/office/drawing/2014/main" id="{A5B89F5F-AD2E-4C84-910B-59BC81817CF3}"/>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pic>
            <p:nvPicPr>
              <p:cNvPr id="94" name="Graphic 93">
                <a:extLst>
                  <a:ext uri="{FF2B5EF4-FFF2-40B4-BE49-F238E27FC236}">
                    <a16:creationId xmlns:a16="http://schemas.microsoft.com/office/drawing/2014/main" id="{CBEF1E0A-456D-4995-B1D0-E7451B1422A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865966" y="4350174"/>
                <a:ext cx="404476" cy="404476"/>
              </a:xfrm>
              <a:prstGeom prst="rect">
                <a:avLst/>
              </a:prstGeom>
            </p:spPr>
          </p:pic>
          <p:sp>
            <p:nvSpPr>
              <p:cNvPr id="100" name="Title 1">
                <a:extLst>
                  <a:ext uri="{FF2B5EF4-FFF2-40B4-BE49-F238E27FC236}">
                    <a16:creationId xmlns:a16="http://schemas.microsoft.com/office/drawing/2014/main" id="{9855F9F7-232C-4FBC-AFB3-E9A8F4C0B346}"/>
                  </a:ext>
                </a:extLst>
              </p:cNvPr>
              <p:cNvSpPr txBox="1">
                <a:spLocks/>
              </p:cNvSpPr>
              <p:nvPr/>
            </p:nvSpPr>
            <p:spPr>
              <a:xfrm>
                <a:off x="7674364" y="388803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in </a:t>
                </a:r>
                <a:r>
                  <a:rPr lang="en-US" sz="1000" spc="0">
                    <a:solidFill>
                      <a:schemeClr val="bg1"/>
                    </a:solidFill>
                    <a:latin typeface="Segoe UI Semibold" panose="020B0702040204020203" pitchFamily="34" charset="0"/>
                    <a:cs typeface="Segoe UI Semibold" panose="020B0702040204020203" pitchFamily="34" charset="0"/>
                  </a:rPr>
                  <a:t>R</a:t>
                </a:r>
                <a:r>
                  <a:rPr kumimoji="0" lang="en-US" sz="1000" b="0" i="0" u="none" strike="noStrike" kern="1200" cap="none" spc="0" normalizeH="0" baseline="0" noProof="0" err="1">
                    <a:ln w="3175">
                      <a:noFill/>
                    </a:ln>
                    <a:solidFill>
                      <a:schemeClr val="bg1"/>
                    </a:solidFill>
                    <a:effectLst/>
                    <a:uLnTx/>
                    <a:uFillTx/>
                    <a:latin typeface="Segoe UI Semibold" panose="020B0702040204020203" pitchFamily="34" charset="0"/>
                    <a:ea typeface="+mn-ea"/>
                    <a:cs typeface="Segoe UI Semibold" panose="020B0702040204020203" pitchFamily="34" charset="0"/>
                  </a:rPr>
                  <a:t>egion</a:t>
                </a: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 C</a:t>
                </a:r>
              </a:p>
            </p:txBody>
          </p:sp>
          <p:sp>
            <p:nvSpPr>
              <p:cNvPr id="101" name="Rectangle: Rounded Corners 100">
                <a:extLst>
                  <a:ext uri="{FF2B5EF4-FFF2-40B4-BE49-F238E27FC236}">
                    <a16:creationId xmlns:a16="http://schemas.microsoft.com/office/drawing/2014/main" id="{4FDEE366-385C-4DA0-9B55-681C57B7DE53}"/>
                  </a:ext>
                </a:extLst>
              </p:cNvPr>
              <p:cNvSpPr/>
              <p:nvPr/>
            </p:nvSpPr>
            <p:spPr bwMode="auto">
              <a:xfrm>
                <a:off x="7799277" y="428348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102" name="Straight Arrow Connector 101">
                <a:extLst>
                  <a:ext uri="{FF2B5EF4-FFF2-40B4-BE49-F238E27FC236}">
                    <a16:creationId xmlns:a16="http://schemas.microsoft.com/office/drawing/2014/main" id="{CD0FFA79-BF04-4EEE-8FA3-98D2CC8C0FC7}"/>
                  </a:ext>
                </a:extLst>
              </p:cNvPr>
              <p:cNvCxnSpPr>
                <a:cxnSpLocks/>
                <a:stCxn id="64" idx="3"/>
              </p:cNvCxnSpPr>
              <p:nvPr/>
            </p:nvCxnSpPr>
            <p:spPr>
              <a:xfrm>
                <a:off x="8337131" y="2325680"/>
                <a:ext cx="1472184"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5FC596E-B62D-42A6-8974-E6BEBD28DB06}"/>
                  </a:ext>
                </a:extLst>
              </p:cNvPr>
              <p:cNvCxnSpPr>
                <a:cxnSpLocks/>
              </p:cNvCxnSpPr>
              <p:nvPr/>
            </p:nvCxnSpPr>
            <p:spPr>
              <a:xfrm>
                <a:off x="8337132" y="3439046"/>
                <a:ext cx="1469421"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1907695-8AC0-44DA-8BF4-91D112802118}"/>
                  </a:ext>
                </a:extLst>
              </p:cNvPr>
              <p:cNvCxnSpPr>
                <a:cxnSpLocks/>
              </p:cNvCxnSpPr>
              <p:nvPr/>
            </p:nvCxnSpPr>
            <p:spPr>
              <a:xfrm>
                <a:off x="8337132" y="4552412"/>
                <a:ext cx="1472184"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5C7924E-E0DF-4F6A-B31D-FA7ABCF4AB51}"/>
                  </a:ext>
                </a:extLst>
              </p:cNvPr>
              <p:cNvCxnSpPr>
                <a:cxnSpLocks/>
                <a:stCxn id="64" idx="3"/>
              </p:cNvCxnSpPr>
              <p:nvPr/>
            </p:nvCxnSpPr>
            <p:spPr>
              <a:xfrm>
                <a:off x="8337132" y="2325680"/>
                <a:ext cx="1386835" cy="1035587"/>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AD81B6A-32D6-4557-9155-7849F1C886BD}"/>
                  </a:ext>
                </a:extLst>
              </p:cNvPr>
              <p:cNvCxnSpPr>
                <a:cxnSpLocks/>
                <a:stCxn id="64" idx="3"/>
              </p:cNvCxnSpPr>
              <p:nvPr/>
            </p:nvCxnSpPr>
            <p:spPr>
              <a:xfrm>
                <a:off x="8337132" y="2325680"/>
                <a:ext cx="1391068" cy="2144720"/>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559A31E-92D6-4690-AAD2-777E48A5A17B}"/>
                  </a:ext>
                </a:extLst>
              </p:cNvPr>
              <p:cNvCxnSpPr>
                <a:cxnSpLocks/>
                <a:stCxn id="77" idx="3"/>
              </p:cNvCxnSpPr>
              <p:nvPr/>
            </p:nvCxnSpPr>
            <p:spPr>
              <a:xfrm flipV="1">
                <a:off x="8337132" y="2374900"/>
                <a:ext cx="1310635" cy="1064146"/>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2D9CCCE-5E05-41D3-ADFD-667293195B56}"/>
                  </a:ext>
                </a:extLst>
              </p:cNvPr>
              <p:cNvCxnSpPr>
                <a:cxnSpLocks/>
                <a:stCxn id="77" idx="3"/>
              </p:cNvCxnSpPr>
              <p:nvPr/>
            </p:nvCxnSpPr>
            <p:spPr>
              <a:xfrm>
                <a:off x="8337132" y="3439046"/>
                <a:ext cx="1302168" cy="1018654"/>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D8C3F33-3B3B-4ED9-99C5-64A0863915D7}"/>
                  </a:ext>
                </a:extLst>
              </p:cNvPr>
              <p:cNvCxnSpPr>
                <a:cxnSpLocks/>
                <a:stCxn id="101" idx="3"/>
              </p:cNvCxnSpPr>
              <p:nvPr/>
            </p:nvCxnSpPr>
            <p:spPr>
              <a:xfrm flipV="1">
                <a:off x="8337132" y="2387600"/>
                <a:ext cx="1395301" cy="2164812"/>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36D0FE8-E8F6-410A-853B-DDA8444D85CA}"/>
                  </a:ext>
                </a:extLst>
              </p:cNvPr>
              <p:cNvCxnSpPr>
                <a:cxnSpLocks/>
                <a:stCxn id="101" idx="3"/>
              </p:cNvCxnSpPr>
              <p:nvPr/>
            </p:nvCxnSpPr>
            <p:spPr>
              <a:xfrm flipV="1">
                <a:off x="8337132" y="3505200"/>
                <a:ext cx="1391068" cy="1047212"/>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9550327-A655-444C-8289-4F5E02F58846}"/>
                  </a:ext>
                </a:extLst>
              </p:cNvPr>
              <p:cNvCxnSpPr>
                <a:cxnSpLocks/>
                <a:stCxn id="68" idx="3"/>
                <a:endCxn id="77" idx="1"/>
              </p:cNvCxnSpPr>
              <p:nvPr/>
            </p:nvCxnSpPr>
            <p:spPr>
              <a:xfrm>
                <a:off x="7376885" y="3439046"/>
                <a:ext cx="422392"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2C7ABEC-C2DD-49BE-91C5-E01ED2A49690}"/>
                  </a:ext>
                </a:extLst>
              </p:cNvPr>
              <p:cNvGrpSpPr/>
              <p:nvPr/>
            </p:nvGrpSpPr>
            <p:grpSpPr>
              <a:xfrm>
                <a:off x="5753869" y="2928556"/>
                <a:ext cx="789461" cy="779418"/>
                <a:chOff x="5753869" y="2928556"/>
                <a:chExt cx="789461" cy="779418"/>
              </a:xfrm>
            </p:grpSpPr>
            <p:grpSp>
              <p:nvGrpSpPr>
                <p:cNvPr id="124" name="Group 123">
                  <a:extLst>
                    <a:ext uri="{FF2B5EF4-FFF2-40B4-BE49-F238E27FC236}">
                      <a16:creationId xmlns:a16="http://schemas.microsoft.com/office/drawing/2014/main" id="{278B226D-26F2-498F-802B-EB6A2D9B5805}"/>
                    </a:ext>
                  </a:extLst>
                </p:cNvPr>
                <p:cNvGrpSpPr/>
                <p:nvPr/>
              </p:nvGrpSpPr>
              <p:grpSpPr>
                <a:xfrm>
                  <a:off x="5753869" y="2928556"/>
                  <a:ext cx="789461" cy="779418"/>
                  <a:chOff x="5594101" y="2687256"/>
                  <a:chExt cx="789461" cy="779418"/>
                </a:xfrm>
              </p:grpSpPr>
              <p:sp>
                <p:nvSpPr>
                  <p:cNvPr id="126" name="Title 1">
                    <a:extLst>
                      <a:ext uri="{FF2B5EF4-FFF2-40B4-BE49-F238E27FC236}">
                        <a16:creationId xmlns:a16="http://schemas.microsoft.com/office/drawing/2014/main" id="{7BE85093-DD0B-4DEB-B60F-1714C3E9BFA6}"/>
                      </a:ext>
                    </a:extLst>
                  </p:cNvPr>
                  <p:cNvSpPr txBox="1">
                    <a:spLocks/>
                  </p:cNvSpPr>
                  <p:nvPr/>
                </p:nvSpPr>
                <p:spPr>
                  <a:xfrm>
                    <a:off x="5594101" y="2687256"/>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Browser</a:t>
                    </a:r>
                  </a:p>
                </p:txBody>
              </p:sp>
              <p:sp>
                <p:nvSpPr>
                  <p:cNvPr id="128" name="Rectangle: Rounded Corners 127">
                    <a:extLst>
                      <a:ext uri="{FF2B5EF4-FFF2-40B4-BE49-F238E27FC236}">
                        <a16:creationId xmlns:a16="http://schemas.microsoft.com/office/drawing/2014/main" id="{8DCE3211-DF37-49EE-9BD3-0FD37474013E}"/>
                      </a:ext>
                    </a:extLst>
                  </p:cNvPr>
                  <p:cNvSpPr/>
                  <p:nvPr/>
                </p:nvSpPr>
                <p:spPr bwMode="auto">
                  <a:xfrm>
                    <a:off x="5719014" y="292881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143" name="Browser" title="Icon of a browser window">
                  <a:extLst>
                    <a:ext uri="{FF2B5EF4-FFF2-40B4-BE49-F238E27FC236}">
                      <a16:creationId xmlns:a16="http://schemas.microsoft.com/office/drawing/2014/main" id="{2D8DD693-7063-4C20-A8EB-0E46A5DFB5FD}"/>
                    </a:ext>
                  </a:extLst>
                </p:cNvPr>
                <p:cNvSpPr>
                  <a:spLocks noChangeAspect="1" noEditPoints="1"/>
                </p:cNvSpPr>
                <p:nvPr/>
              </p:nvSpPr>
              <p:spPr bwMode="auto">
                <a:xfrm>
                  <a:off x="5967742" y="3295016"/>
                  <a:ext cx="359934" cy="28806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44" name="Straight Arrow Connector 143">
                <a:extLst>
                  <a:ext uri="{FF2B5EF4-FFF2-40B4-BE49-F238E27FC236}">
                    <a16:creationId xmlns:a16="http://schemas.microsoft.com/office/drawing/2014/main" id="{C92DEB1C-E12F-4A02-B23B-C2C95F99FB73}"/>
                  </a:ext>
                </a:extLst>
              </p:cNvPr>
              <p:cNvCxnSpPr>
                <a:cxnSpLocks/>
                <a:stCxn id="128" idx="3"/>
                <a:endCxn id="68" idx="1"/>
              </p:cNvCxnSpPr>
              <p:nvPr/>
            </p:nvCxnSpPr>
            <p:spPr>
              <a:xfrm>
                <a:off x="6416637" y="3439046"/>
                <a:ext cx="422393"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5" name="Title 1">
                <a:extLst>
                  <a:ext uri="{FF2B5EF4-FFF2-40B4-BE49-F238E27FC236}">
                    <a16:creationId xmlns:a16="http://schemas.microsoft.com/office/drawing/2014/main" id="{2A764DF5-9B36-4BAF-8215-BFF285D88299}"/>
                  </a:ext>
                </a:extLst>
              </p:cNvPr>
              <p:cNvSpPr txBox="1">
                <a:spLocks/>
              </p:cNvSpPr>
              <p:nvPr/>
            </p:nvSpPr>
            <p:spPr>
              <a:xfrm>
                <a:off x="9681640" y="4834804"/>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Globally distributed across regions</a:t>
                </a:r>
              </a:p>
            </p:txBody>
          </p:sp>
        </p:grpSp>
        <p:cxnSp>
          <p:nvCxnSpPr>
            <p:cNvPr id="146" name="Connector: Elbow 145">
              <a:extLst>
                <a:ext uri="{FF2B5EF4-FFF2-40B4-BE49-F238E27FC236}">
                  <a16:creationId xmlns:a16="http://schemas.microsoft.com/office/drawing/2014/main" id="{70D84BD4-EA4B-4E1A-9247-7453DC2ADEF5}"/>
                </a:ext>
              </a:extLst>
            </p:cNvPr>
            <p:cNvCxnSpPr>
              <a:cxnSpLocks/>
              <a:stCxn id="67" idx="0"/>
              <a:endCxn id="64" idx="1"/>
            </p:cNvCxnSpPr>
            <p:nvPr/>
          </p:nvCxnSpPr>
          <p:spPr>
            <a:xfrm rot="5400000" flipH="1" flipV="1">
              <a:off x="7284601" y="1476826"/>
              <a:ext cx="448988" cy="69042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97CBB408-A3AE-4F53-9F4C-2D6638654EF8}"/>
                </a:ext>
              </a:extLst>
            </p:cNvPr>
            <p:cNvCxnSpPr>
              <a:cxnSpLocks/>
              <a:stCxn id="68" idx="2"/>
              <a:endCxn id="101" idx="1"/>
            </p:cNvCxnSpPr>
            <p:nvPr/>
          </p:nvCxnSpPr>
          <p:spPr>
            <a:xfrm rot="16200000" flipH="1">
              <a:off x="7086431" y="3056399"/>
              <a:ext cx="844438" cy="69131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017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descr="A picture containing indoor, person, building, food&#10;&#10;Description automatically generated">
            <a:extLst>
              <a:ext uri="{FF2B5EF4-FFF2-40B4-BE49-F238E27FC236}">
                <a16:creationId xmlns:a16="http://schemas.microsoft.com/office/drawing/2014/main" id="{39E84CEA-E204-4F5A-84A8-8DA95872104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123830" y="1691640"/>
            <a:ext cx="4068170" cy="5166360"/>
          </a:xfrm>
          <a:custGeom>
            <a:avLst/>
            <a:gdLst>
              <a:gd name="connsiteX0" fmla="*/ 0 w 4032504"/>
              <a:gd name="connsiteY0" fmla="*/ 0 h 5157216"/>
              <a:gd name="connsiteX1" fmla="*/ 4032504 w 4032504"/>
              <a:gd name="connsiteY1" fmla="*/ 0 h 5157216"/>
              <a:gd name="connsiteX2" fmla="*/ 4032504 w 4032504"/>
              <a:gd name="connsiteY2" fmla="*/ 5157216 h 5157216"/>
              <a:gd name="connsiteX3" fmla="*/ 0 w 4032504"/>
              <a:gd name="connsiteY3" fmla="*/ 5157216 h 5157216"/>
            </a:gdLst>
            <a:ahLst/>
            <a:cxnLst>
              <a:cxn ang="0">
                <a:pos x="connsiteX0" y="connsiteY0"/>
              </a:cxn>
              <a:cxn ang="0">
                <a:pos x="connsiteX1" y="connsiteY1"/>
              </a:cxn>
              <a:cxn ang="0">
                <a:pos x="connsiteX2" y="connsiteY2"/>
              </a:cxn>
              <a:cxn ang="0">
                <a:pos x="connsiteX3" y="connsiteY3"/>
              </a:cxn>
            </a:cxnLst>
            <a:rect l="l" t="t" r="r" b="b"/>
            <a:pathLst>
              <a:path w="4032504" h="5157216">
                <a:moveTo>
                  <a:pt x="0" y="0"/>
                </a:moveTo>
                <a:lnTo>
                  <a:pt x="4032504" y="0"/>
                </a:lnTo>
                <a:lnTo>
                  <a:pt x="4032504" y="5157216"/>
                </a:lnTo>
                <a:lnTo>
                  <a:pt x="0" y="5157216"/>
                </a:lnTo>
                <a:close/>
              </a:path>
            </a:pathLst>
          </a:custGeom>
        </p:spPr>
      </p:pic>
      <p:pic>
        <p:nvPicPr>
          <p:cNvPr id="143" name="Picture 142" descr="A person sitting at a table&#10;&#10;Description automatically generated">
            <a:extLst>
              <a:ext uri="{FF2B5EF4-FFF2-40B4-BE49-F238E27FC236}">
                <a16:creationId xmlns:a16="http://schemas.microsoft.com/office/drawing/2014/main" id="{0E169D90-8017-4DFF-A63F-3A2DB68A9CDB}"/>
              </a:ext>
            </a:extLst>
          </p:cNvPr>
          <p:cNvPicPr>
            <a:picLocks noChangeAspect="1"/>
          </p:cNvPicPr>
          <p:nvPr/>
        </p:nvPicPr>
        <p:blipFill>
          <a:blip r:embed="rId4" cstate="screen">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a:ext>
            </a:extLst>
          </a:blip>
          <a:srcRect/>
          <a:stretch>
            <a:fillRect/>
          </a:stretch>
        </p:blipFill>
        <p:spPr>
          <a:xfrm>
            <a:off x="4032504" y="1691640"/>
            <a:ext cx="4080677" cy="5166360"/>
          </a:xfrm>
          <a:custGeom>
            <a:avLst/>
            <a:gdLst>
              <a:gd name="connsiteX0" fmla="*/ 0 w 4078941"/>
              <a:gd name="connsiteY0" fmla="*/ 0 h 5166360"/>
              <a:gd name="connsiteX1" fmla="*/ 4078941 w 4078941"/>
              <a:gd name="connsiteY1" fmla="*/ 0 h 5166360"/>
              <a:gd name="connsiteX2" fmla="*/ 4078941 w 4078941"/>
              <a:gd name="connsiteY2" fmla="*/ 5166360 h 5166360"/>
              <a:gd name="connsiteX3" fmla="*/ 0 w 4078941"/>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78941" h="5166360">
                <a:moveTo>
                  <a:pt x="0" y="0"/>
                </a:moveTo>
                <a:lnTo>
                  <a:pt x="4078941" y="0"/>
                </a:lnTo>
                <a:lnTo>
                  <a:pt x="4078941" y="5166360"/>
                </a:lnTo>
                <a:lnTo>
                  <a:pt x="0" y="5166360"/>
                </a:lnTo>
                <a:close/>
              </a:path>
            </a:pathLst>
          </a:custGeom>
        </p:spPr>
      </p:pic>
      <p:pic>
        <p:nvPicPr>
          <p:cNvPr id="139" name="Picture 138" descr="A person standing in a room&#10;&#10;Description automatically generated">
            <a:extLst>
              <a:ext uri="{FF2B5EF4-FFF2-40B4-BE49-F238E27FC236}">
                <a16:creationId xmlns:a16="http://schemas.microsoft.com/office/drawing/2014/main" id="{3FBA0A83-840F-4973-881F-E7932C8A1134}"/>
              </a:ext>
            </a:extLst>
          </p:cNvPr>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a:xfrm>
            <a:off x="0" y="1691640"/>
            <a:ext cx="4032504" cy="5166360"/>
          </a:xfrm>
          <a:custGeom>
            <a:avLst/>
            <a:gdLst>
              <a:gd name="connsiteX0" fmla="*/ 0 w 4032504"/>
              <a:gd name="connsiteY0" fmla="*/ 0 h 5157216"/>
              <a:gd name="connsiteX1" fmla="*/ 4032504 w 4032504"/>
              <a:gd name="connsiteY1" fmla="*/ 0 h 5157216"/>
              <a:gd name="connsiteX2" fmla="*/ 4032504 w 4032504"/>
              <a:gd name="connsiteY2" fmla="*/ 5157216 h 5157216"/>
              <a:gd name="connsiteX3" fmla="*/ 0 w 4032504"/>
              <a:gd name="connsiteY3" fmla="*/ 5157216 h 5157216"/>
            </a:gdLst>
            <a:ahLst/>
            <a:cxnLst>
              <a:cxn ang="0">
                <a:pos x="connsiteX0" y="connsiteY0"/>
              </a:cxn>
              <a:cxn ang="0">
                <a:pos x="connsiteX1" y="connsiteY1"/>
              </a:cxn>
              <a:cxn ang="0">
                <a:pos x="connsiteX2" y="connsiteY2"/>
              </a:cxn>
              <a:cxn ang="0">
                <a:pos x="connsiteX3" y="connsiteY3"/>
              </a:cxn>
            </a:cxnLst>
            <a:rect l="l" t="t" r="r" b="b"/>
            <a:pathLst>
              <a:path w="4032504" h="5157216">
                <a:moveTo>
                  <a:pt x="0" y="0"/>
                </a:moveTo>
                <a:lnTo>
                  <a:pt x="4032504" y="0"/>
                </a:lnTo>
                <a:lnTo>
                  <a:pt x="4032504" y="5157216"/>
                </a:lnTo>
                <a:lnTo>
                  <a:pt x="0" y="5157216"/>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Retail</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Deliver engaging digital customer experiences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145156"/>
            <a:ext cx="3781838"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Deliver customized offers and personalized shopper experiences in real time </a:t>
            </a:r>
          </a:p>
          <a:p>
            <a:pPr marL="182880" indent="-182880">
              <a:lnSpc>
                <a:spcPct val="90000"/>
              </a:lnSpc>
              <a:spcAft>
                <a:spcPts val="1000"/>
              </a:spcAft>
              <a:buFont typeface="Arial" panose="020B0604020202020204" pitchFamily="34" charset="0"/>
              <a:buChar char="•"/>
            </a:pPr>
            <a:r>
              <a:rPr lang="en-US" sz="1200">
                <a:solidFill>
                  <a:schemeClr val="bg1"/>
                </a:solidFill>
              </a:rPr>
              <a:t>Add new revenue streams faster with improved target marketing</a:t>
            </a:r>
          </a:p>
          <a:p>
            <a:pPr marL="182880" indent="-182880">
              <a:lnSpc>
                <a:spcPct val="90000"/>
              </a:lnSpc>
              <a:spcAft>
                <a:spcPts val="1000"/>
              </a:spcAft>
              <a:buFont typeface="Arial" panose="020B0604020202020204" pitchFamily="34" charset="0"/>
              <a:buChar char="•"/>
            </a:pPr>
            <a:r>
              <a:rPr lang="en-US" sz="1200">
                <a:solidFill>
                  <a:schemeClr val="bg1"/>
                </a:solidFill>
              </a:rPr>
              <a:t>Serverless scaling to meet seasonal demand spike </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1" y="5145156"/>
            <a:ext cx="3527562"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Brand ambassadors empowered by always up-to-date product catalog and inventory</a:t>
            </a:r>
          </a:p>
          <a:p>
            <a:pPr marL="182880" indent="-182880">
              <a:lnSpc>
                <a:spcPct val="90000"/>
              </a:lnSpc>
              <a:spcAft>
                <a:spcPts val="1000"/>
              </a:spcAft>
              <a:buFont typeface="Arial" panose="020B0604020202020204" pitchFamily="34" charset="0"/>
              <a:buChar char="•"/>
            </a:pPr>
            <a:r>
              <a:rPr lang="en-US" sz="1200">
                <a:solidFill>
                  <a:schemeClr val="bg1"/>
                </a:solidFill>
              </a:rPr>
              <a:t>Build IoT innovations that reduce errors and strengthen loss prevention </a:t>
            </a:r>
          </a:p>
          <a:p>
            <a:pPr marL="182880" indent="-182880">
              <a:lnSpc>
                <a:spcPct val="90000"/>
              </a:lnSpc>
              <a:spcAft>
                <a:spcPts val="1000"/>
              </a:spcAft>
              <a:buFont typeface="Arial" panose="020B0604020202020204" pitchFamily="34" charset="0"/>
              <a:buChar char="•"/>
            </a:pPr>
            <a:r>
              <a:rPr lang="en-US" sz="1200">
                <a:solidFill>
                  <a:schemeClr val="bg1"/>
                </a:solidFill>
              </a:rPr>
              <a:t>Deploy securely connected </a:t>
            </a:r>
            <a:r>
              <a:rPr lang="en-US" sz="1200" err="1">
                <a:solidFill>
                  <a:schemeClr val="bg1"/>
                </a:solidFill>
              </a:rPr>
              <a:t>mPOS</a:t>
            </a:r>
            <a:r>
              <a:rPr lang="en-US" sz="1200">
                <a:solidFill>
                  <a:schemeClr val="bg1"/>
                </a:solidFill>
              </a:rPr>
              <a:t> systems to reduce wait times</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145156"/>
            <a:ext cx="3781838" cy="16045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Close the gap between demand and fulfillment with real-time order processing and supply chain management</a:t>
            </a:r>
          </a:p>
          <a:p>
            <a:pPr marL="182880" indent="-182880">
              <a:lnSpc>
                <a:spcPct val="90000"/>
              </a:lnSpc>
              <a:spcAft>
                <a:spcPts val="1000"/>
              </a:spcAft>
              <a:buFont typeface="Arial" panose="020B0604020202020204" pitchFamily="34" charset="0"/>
              <a:buChar char="•"/>
            </a:pPr>
            <a:r>
              <a:rPr lang="en-US" sz="1200">
                <a:solidFill>
                  <a:schemeClr val="bg1"/>
                </a:solidFill>
              </a:rPr>
              <a:t>Expose fraud by detecting and alerting anomalies in real time</a:t>
            </a:r>
          </a:p>
          <a:p>
            <a:pPr marL="182880" indent="-182880">
              <a:lnSpc>
                <a:spcPct val="90000"/>
              </a:lnSpc>
              <a:spcAft>
                <a:spcPts val="1000"/>
              </a:spcAft>
              <a:buFont typeface="Arial" panose="020B0604020202020204" pitchFamily="34" charset="0"/>
              <a:buChar char="•"/>
            </a:pPr>
            <a:r>
              <a:rPr lang="en-US" sz="1200">
                <a:solidFill>
                  <a:schemeClr val="bg1"/>
                </a:solidFill>
              </a:rPr>
              <a:t>Build partner/vendor portal to improve customer service response and accuracy</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Transform</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store management</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460637"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Build an intelligent</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supply chain</a:t>
            </a:r>
          </a:p>
        </p:txBody>
      </p:sp>
    </p:spTree>
    <p:extLst>
      <p:ext uri="{BB962C8B-B14F-4D97-AF65-F5344CB8AC3E}">
        <p14:creationId xmlns:p14="http://schemas.microsoft.com/office/powerpoint/2010/main" val="2536742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indoor, luggage, blue, suitcase&#10;&#10;Description automatically generated">
            <a:extLst>
              <a:ext uri="{FF2B5EF4-FFF2-40B4-BE49-F238E27FC236}">
                <a16:creationId xmlns:a16="http://schemas.microsoft.com/office/drawing/2014/main" id="{70B67DAD-D904-4704-8D85-38F805C30AA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flipH="1">
            <a:off x="0"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37" name="Picture 36" descr="A picture containing yellow, man, holding, standing&#10;&#10;Description automatically generated">
            <a:extLst>
              <a:ext uri="{FF2B5EF4-FFF2-40B4-BE49-F238E27FC236}">
                <a16:creationId xmlns:a16="http://schemas.microsoft.com/office/drawing/2014/main" id="{AA57E2E7-80D5-45CB-866A-9EB73A77A4A9}"/>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a:xfrm>
            <a:off x="4079748"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43" name="Picture 42" descr="A person standing in front of a store&#10;&#10;Description automatically generated">
            <a:extLst>
              <a:ext uri="{FF2B5EF4-FFF2-40B4-BE49-F238E27FC236}">
                <a16:creationId xmlns:a16="http://schemas.microsoft.com/office/drawing/2014/main" id="{7C5F6C8B-23F7-492E-B1CB-059438B52A58}"/>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159496"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Manufacturing &amp; Automotive</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Deliver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new services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308442"/>
            <a:ext cx="3781838"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Unlock omnichannel and personalized customer experiences</a:t>
            </a:r>
          </a:p>
          <a:p>
            <a:pPr marL="182880" indent="-182880">
              <a:lnSpc>
                <a:spcPct val="90000"/>
              </a:lnSpc>
              <a:spcAft>
                <a:spcPts val="1000"/>
              </a:spcAft>
              <a:buFont typeface="Arial" panose="020B0604020202020204" pitchFamily="34" charset="0"/>
              <a:buChar char="•"/>
            </a:pPr>
            <a:r>
              <a:rPr lang="en-US" sz="1200">
                <a:solidFill>
                  <a:schemeClr val="bg1"/>
                </a:solidFill>
              </a:rPr>
              <a:t>Create a collaborative development environment for partner apps marketplace</a:t>
            </a:r>
          </a:p>
          <a:p>
            <a:pPr marL="182880" indent="-182880">
              <a:lnSpc>
                <a:spcPct val="90000"/>
              </a:lnSpc>
              <a:spcAft>
                <a:spcPts val="1000"/>
              </a:spcAft>
              <a:buFont typeface="Arial" panose="020B0604020202020204" pitchFamily="34" charset="0"/>
              <a:buChar char="•"/>
            </a:pPr>
            <a:r>
              <a:rPr lang="en-US" sz="1200">
                <a:solidFill>
                  <a:schemeClr val="bg1"/>
                </a:solidFill>
              </a:rPr>
              <a:t>Take advantage of infrastructure advances to bring lean capabilities into IT</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0" y="5308442"/>
            <a:ext cx="3751193"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Ingest and analyze high volumes of IoT data and generate real-time recommendations and insights</a:t>
            </a:r>
          </a:p>
          <a:p>
            <a:pPr marL="182880" indent="-182880">
              <a:lnSpc>
                <a:spcPct val="90000"/>
              </a:lnSpc>
              <a:spcAft>
                <a:spcPts val="1000"/>
              </a:spcAft>
              <a:buFont typeface="Arial" panose="020B0604020202020204" pitchFamily="34" charset="0"/>
              <a:buChar char="•"/>
            </a:pPr>
            <a:r>
              <a:rPr lang="en-US" sz="1200">
                <a:solidFill>
                  <a:schemeClr val="bg1"/>
                </a:solidFill>
              </a:rPr>
              <a:t>Power smart buildings and cities </a:t>
            </a:r>
          </a:p>
          <a:p>
            <a:pPr marL="182880" indent="-182880">
              <a:lnSpc>
                <a:spcPct val="90000"/>
              </a:lnSpc>
              <a:spcAft>
                <a:spcPts val="1000"/>
              </a:spcAft>
              <a:buFont typeface="Arial" panose="020B0604020202020204" pitchFamily="34" charset="0"/>
              <a:buChar char="•"/>
            </a:pPr>
            <a:r>
              <a:rPr lang="en-US" sz="1200">
                <a:solidFill>
                  <a:schemeClr val="bg1"/>
                </a:solidFill>
              </a:rPr>
              <a:t>Predict equipment needs and safety issues before they happen with instant equipment diagnostics</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308442"/>
            <a:ext cx="3687784"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Produce the right parts at the right time </a:t>
            </a:r>
          </a:p>
          <a:p>
            <a:pPr marL="182880" indent="-182880">
              <a:lnSpc>
                <a:spcPct val="90000"/>
              </a:lnSpc>
              <a:spcAft>
                <a:spcPts val="1000"/>
              </a:spcAft>
              <a:buFont typeface="Arial" panose="020B0604020202020204" pitchFamily="34" charset="0"/>
              <a:buChar char="•"/>
            </a:pPr>
            <a:r>
              <a:rPr lang="en-US" sz="1200">
                <a:solidFill>
                  <a:schemeClr val="bg1"/>
                </a:solidFill>
              </a:rPr>
              <a:t>Deploy analytics to improve quality, increase operational efficiency, and drive faster time-to-market</a:t>
            </a:r>
          </a:p>
          <a:p>
            <a:pPr marL="182880" indent="-182880">
              <a:lnSpc>
                <a:spcPct val="90000"/>
              </a:lnSpc>
              <a:spcAft>
                <a:spcPts val="1000"/>
              </a:spcAft>
              <a:buFont typeface="Arial" panose="020B0604020202020204" pitchFamily="34" charset="0"/>
              <a:buChar char="•"/>
            </a:pPr>
            <a:r>
              <a:rPr lang="en-US" sz="1200">
                <a:solidFill>
                  <a:schemeClr val="bg1"/>
                </a:solidFill>
              </a:rPr>
              <a:t>More effectively use computing and human resources, saving time and money</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Achieve industrial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IoT innovation</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372274" y="1915565"/>
            <a:ext cx="3605087"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Enable smart, scalable</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supply chain management</a:t>
            </a:r>
          </a:p>
        </p:txBody>
      </p:sp>
    </p:spTree>
    <p:extLst>
      <p:ext uri="{BB962C8B-B14F-4D97-AF65-F5344CB8AC3E}">
        <p14:creationId xmlns:p14="http://schemas.microsoft.com/office/powerpoint/2010/main" val="2612464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erson standing in front of a window&#10;&#10;Description automatically generated">
            <a:extLst>
              <a:ext uri="{FF2B5EF4-FFF2-40B4-BE49-F238E27FC236}">
                <a16:creationId xmlns:a16="http://schemas.microsoft.com/office/drawing/2014/main" id="{C876ED82-3A17-48B6-B609-A5672E1FE2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691639"/>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29" name="Picture 28" descr="A person sitting at a desk&#10;&#10;Description automatically generated">
            <a:extLst>
              <a:ext uri="{FF2B5EF4-FFF2-40B4-BE49-F238E27FC236}">
                <a16:creationId xmlns:a16="http://schemas.microsoft.com/office/drawing/2014/main" id="{0B6B6753-3454-43C4-A11A-23DC8C8F0A38}"/>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4036219" y="1691640"/>
            <a:ext cx="4076033"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35" name="Picture 34" descr="A person sitting on a bench&#10;&#10;Description automatically generated">
            <a:extLst>
              <a:ext uri="{FF2B5EF4-FFF2-40B4-BE49-F238E27FC236}">
                <a16:creationId xmlns:a16="http://schemas.microsoft.com/office/drawing/2014/main" id="{49CCDBD6-08CF-4097-842F-4529C7CBDFD0}"/>
              </a:ext>
            </a:extLst>
          </p:cNvPr>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a:xfrm>
            <a:off x="8113059" y="1691640"/>
            <a:ext cx="4078941"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Financial Services</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Deliver differentiated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customer experiences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025412"/>
            <a:ext cx="3781838"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Develop services optimized for omnichannel and self-service</a:t>
            </a:r>
          </a:p>
          <a:p>
            <a:pPr marL="182880" indent="-182880">
              <a:lnSpc>
                <a:spcPct val="90000"/>
              </a:lnSpc>
              <a:spcAft>
                <a:spcPts val="1000"/>
              </a:spcAft>
              <a:buFont typeface="Arial" panose="020B0604020202020204" pitchFamily="34" charset="0"/>
              <a:buChar char="•"/>
            </a:pPr>
            <a:r>
              <a:rPr lang="en-US" sz="1200">
                <a:solidFill>
                  <a:schemeClr val="bg1"/>
                </a:solidFill>
              </a:rPr>
              <a:t>Speed trading and transactions with digital kiosks</a:t>
            </a:r>
          </a:p>
          <a:p>
            <a:pPr marL="182880" indent="-182880">
              <a:lnSpc>
                <a:spcPct val="90000"/>
              </a:lnSpc>
              <a:spcAft>
                <a:spcPts val="1000"/>
              </a:spcAft>
              <a:buFont typeface="Arial" panose="020B0604020202020204" pitchFamily="34" charset="0"/>
              <a:buChar char="•"/>
            </a:pPr>
            <a:r>
              <a:rPr lang="en-US" sz="1200">
                <a:solidFill>
                  <a:schemeClr val="bg1"/>
                </a:solidFill>
              </a:rPr>
              <a:t>Improve customer acquisitions with personalized sales and marketing</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0" y="5025412"/>
            <a:ext cx="3751193"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Conduct real-time analytics to stress-test risk and exceed compliance levels across standards</a:t>
            </a:r>
          </a:p>
          <a:p>
            <a:pPr marL="182880" indent="-182880">
              <a:lnSpc>
                <a:spcPct val="90000"/>
              </a:lnSpc>
              <a:spcAft>
                <a:spcPts val="1000"/>
              </a:spcAft>
              <a:buFont typeface="Arial" panose="020B0604020202020204" pitchFamily="34" charset="0"/>
              <a:buChar char="•"/>
            </a:pPr>
            <a:r>
              <a:rPr lang="en-US" sz="1200">
                <a:solidFill>
                  <a:schemeClr val="bg1"/>
                </a:solidFill>
              </a:rPr>
              <a:t>Expose fraud by detecting and alerting anomalies in real time</a:t>
            </a:r>
          </a:p>
          <a:p>
            <a:pPr marL="182880" indent="-182880">
              <a:lnSpc>
                <a:spcPct val="90000"/>
              </a:lnSpc>
              <a:spcAft>
                <a:spcPts val="1000"/>
              </a:spcAft>
              <a:buFont typeface="Arial" panose="020B0604020202020204" pitchFamily="34" charset="0"/>
              <a:buChar char="•"/>
            </a:pPr>
            <a:r>
              <a:rPr lang="en-US" sz="1200">
                <a:solidFill>
                  <a:schemeClr val="bg1"/>
                </a:solidFill>
              </a:rPr>
              <a:t>Deploy securely and confidently on-premises and in the cloud</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025412"/>
            <a:ext cx="3777472" cy="1105944"/>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Centralize payment pipelines to scale high volumes of payment data accurately with low latency</a:t>
            </a:r>
          </a:p>
          <a:p>
            <a:pPr marL="182880" indent="-182880">
              <a:lnSpc>
                <a:spcPct val="90000"/>
              </a:lnSpc>
              <a:spcAft>
                <a:spcPts val="1000"/>
              </a:spcAft>
              <a:buFont typeface="Arial" panose="020B0604020202020204" pitchFamily="34" charset="0"/>
              <a:buChar char="•"/>
            </a:pPr>
            <a:r>
              <a:rPr lang="en-US" sz="1200">
                <a:solidFill>
                  <a:schemeClr val="bg1"/>
                </a:solidFill>
              </a:rPr>
              <a:t>Enable mobile wallets for efficient use of resources</a:t>
            </a:r>
          </a:p>
          <a:p>
            <a:pPr marL="182880" indent="-182880">
              <a:lnSpc>
                <a:spcPct val="90000"/>
              </a:lnSpc>
              <a:spcAft>
                <a:spcPts val="1000"/>
              </a:spcAft>
              <a:buFont typeface="Arial" panose="020B0604020202020204" pitchFamily="34" charset="0"/>
              <a:buChar char="•"/>
            </a:pPr>
            <a:r>
              <a:rPr lang="en-US" sz="1200">
                <a:solidFill>
                  <a:schemeClr val="bg1"/>
                </a:solidFill>
              </a:rPr>
              <a:t>Build frictionless peer-to-peer models</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Manage risk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and detect fraud</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372274" y="1915565"/>
            <a:ext cx="3605087"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Real-time</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payments</a:t>
            </a:r>
          </a:p>
        </p:txBody>
      </p:sp>
    </p:spTree>
    <p:extLst>
      <p:ext uri="{BB962C8B-B14F-4D97-AF65-F5344CB8AC3E}">
        <p14:creationId xmlns:p14="http://schemas.microsoft.com/office/powerpoint/2010/main" val="88651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sp>
        <p:nvSpPr>
          <p:cNvPr id="30" name="Text Box 3">
            <a:extLst>
              <a:ext uri="{FF2B5EF4-FFF2-40B4-BE49-F238E27FC236}">
                <a16:creationId xmlns:a16="http://schemas.microsoft.com/office/drawing/2014/main" id="{E303E16D-E37A-4E9C-A78A-61F0F61FE62B}"/>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31" name="Title 1">
            <a:extLst>
              <a:ext uri="{FF2B5EF4-FFF2-40B4-BE49-F238E27FC236}">
                <a16:creationId xmlns:a16="http://schemas.microsoft.com/office/drawing/2014/main" id="{A11B9872-9A87-4BB5-BA9A-4C5718356504}"/>
              </a:ext>
            </a:extLst>
          </p:cNvPr>
          <p:cNvSpPr txBox="1">
            <a:spLocks/>
          </p:cNvSpPr>
          <p:nvPr/>
        </p:nvSpPr>
        <p:spPr>
          <a:xfrm>
            <a:off x="313410" y="1829711"/>
            <a:ext cx="4500034" cy="1643527"/>
          </a:xfrm>
          <a:prstGeom prst="rect">
            <a:avLst/>
          </a:prstGeom>
        </p:spPr>
        <p:txBody>
          <a:bodyPr wrap="square">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800">
                <a:solidFill>
                  <a:schemeClr val="bg1"/>
                </a:solidFill>
              </a:rPr>
              <a:t>Microsoft’s mission is to empower every person and every organization on the planet to achieve more.</a:t>
            </a:r>
          </a:p>
        </p:txBody>
      </p:sp>
      <p:grpSp>
        <p:nvGrpSpPr>
          <p:cNvPr id="32" name="Group 31">
            <a:extLst>
              <a:ext uri="{FF2B5EF4-FFF2-40B4-BE49-F238E27FC236}">
                <a16:creationId xmlns:a16="http://schemas.microsoft.com/office/drawing/2014/main" id="{2C9C6FF8-A955-4AC6-9F2D-E9995EA5797D}"/>
              </a:ext>
            </a:extLst>
          </p:cNvPr>
          <p:cNvGrpSpPr/>
          <p:nvPr/>
        </p:nvGrpSpPr>
        <p:grpSpPr>
          <a:xfrm>
            <a:off x="428681" y="361615"/>
            <a:ext cx="1787182" cy="364715"/>
            <a:chOff x="428681" y="361615"/>
            <a:chExt cx="1787182" cy="364715"/>
          </a:xfrm>
        </p:grpSpPr>
        <p:pic>
          <p:nvPicPr>
            <p:cNvPr id="33" name="Picture 32">
              <a:extLst>
                <a:ext uri="{FF2B5EF4-FFF2-40B4-BE49-F238E27FC236}">
                  <a16:creationId xmlns:a16="http://schemas.microsoft.com/office/drawing/2014/main" id="{7CC640BA-05FC-4844-82E5-8015BD9D2E5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83862" b="-1899"/>
            <a:stretch/>
          </p:blipFill>
          <p:spPr>
            <a:xfrm>
              <a:off x="428681" y="437356"/>
              <a:ext cx="215555" cy="193892"/>
            </a:xfrm>
            <a:prstGeom prst="rect">
              <a:avLst/>
            </a:prstGeom>
          </p:spPr>
        </p:pic>
        <p:sp>
          <p:nvSpPr>
            <p:cNvPr id="34" name="TextBox 33">
              <a:extLst>
                <a:ext uri="{FF2B5EF4-FFF2-40B4-BE49-F238E27FC236}">
                  <a16:creationId xmlns:a16="http://schemas.microsoft.com/office/drawing/2014/main" id="{B6F5DD4F-A491-4CDD-8D63-A2D1805120A0}"/>
                </a:ext>
              </a:extLst>
            </p:cNvPr>
            <p:cNvSpPr txBox="1"/>
            <p:nvPr/>
          </p:nvSpPr>
          <p:spPr>
            <a:xfrm>
              <a:off x="573519" y="361615"/>
              <a:ext cx="1642344" cy="364715"/>
            </a:xfrm>
            <a:prstGeom prst="rect">
              <a:avLst/>
            </a:prstGeom>
            <a:noFill/>
          </p:spPr>
          <p:txBody>
            <a:bodyPr wrap="square" lIns="91440" tIns="91440" rIns="91440" bIns="91440" rtlCol="0">
              <a:spAutoFit/>
            </a:bodyPr>
            <a:lstStyle/>
            <a:p>
              <a:pPr>
                <a:lnSpc>
                  <a:spcPct val="90000"/>
                </a:lnSpc>
                <a:spcAft>
                  <a:spcPts val="600"/>
                </a:spcAft>
              </a:pPr>
              <a:r>
                <a:rPr lang="en-US" sz="1260" spc="-30">
                  <a:solidFill>
                    <a:schemeClr val="bg1"/>
                  </a:solidFill>
                  <a:latin typeface="+mj-lt"/>
                </a:rPr>
                <a:t>Microsoft Azure</a:t>
              </a:r>
            </a:p>
          </p:txBody>
        </p:sp>
      </p:grpSp>
      <p:sp>
        <p:nvSpPr>
          <p:cNvPr id="7" name="MS Logo" descr="Microsoft logo graphic">
            <a:extLst>
              <a:ext uri="{FF2B5EF4-FFF2-40B4-BE49-F238E27FC236}">
                <a16:creationId xmlns:a16="http://schemas.microsoft.com/office/drawing/2014/main" id="{1A164A17-A61C-4F49-99A0-E45B52895909}"/>
              </a:ext>
            </a:extLst>
          </p:cNvPr>
          <p:cNvSpPr/>
          <p:nvPr/>
        </p:nvSpPr>
        <p:spPr bwMode="auto">
          <a:xfrm>
            <a:off x="6278459" y="872025"/>
            <a:ext cx="5113952" cy="5113950"/>
          </a:xfrm>
          <a:prstGeom prst="roundRect">
            <a:avLst>
              <a:gd name="adj" fmla="val 0"/>
            </a:avLst>
          </a:prstGeom>
          <a:blipFill>
            <a:blip r:embed="rId4"/>
            <a:stretch>
              <a:fillRect/>
            </a:stretch>
          </a:blipFill>
          <a:ln>
            <a:noFill/>
            <a:headEnd type="none" w="med" len="med"/>
            <a:tailEnd type="none" w="med" len="med"/>
          </a:ln>
          <a:effectLst>
            <a:outerShdw blurRad="127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noFill/>
                <a:effectLst/>
                <a:uLnTx/>
                <a:uFillTx/>
                <a:latin typeface="Segoe UI"/>
                <a:ea typeface="Segoe UI" pitchFamily="34" charset="0"/>
                <a:cs typeface="Segoe UI" pitchFamily="34" charset="0"/>
              </a:rPr>
              <a:t>Logo</a:t>
            </a:r>
          </a:p>
        </p:txBody>
      </p:sp>
    </p:spTree>
    <p:extLst>
      <p:ext uri="{BB962C8B-B14F-4D97-AF65-F5344CB8AC3E}">
        <p14:creationId xmlns:p14="http://schemas.microsoft.com/office/powerpoint/2010/main" val="113242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86000"/>
          </a:schemeClr>
        </a:solidFill>
        <a:effectLst/>
      </p:bgPr>
    </p:bg>
    <p:spTree>
      <p:nvGrpSpPr>
        <p:cNvPr id="1" name=""/>
        <p:cNvGrpSpPr/>
        <p:nvPr/>
      </p:nvGrpSpPr>
      <p:grpSpPr>
        <a:xfrm>
          <a:off x="0" y="0"/>
          <a:ext cx="0" cy="0"/>
          <a:chOff x="0" y="0"/>
          <a:chExt cx="0" cy="0"/>
        </a:xfrm>
      </p:grpSpPr>
      <p:pic>
        <p:nvPicPr>
          <p:cNvPr id="26" name="Picture 25" descr="A person sitting in front of a building&#10;&#10;Description automatically generated">
            <a:extLst>
              <a:ext uri="{FF2B5EF4-FFF2-40B4-BE49-F238E27FC236}">
                <a16:creationId xmlns:a16="http://schemas.microsoft.com/office/drawing/2014/main" id="{9E56A12D-0C80-4D1B-85D5-7C65203CB7B6}"/>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242AA626-7874-49F2-A243-AD954EF9E151}"/>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people_11" title="Icon of two people with a chat bubble">
            <a:extLst>
              <a:ext uri="{FF2B5EF4-FFF2-40B4-BE49-F238E27FC236}">
                <a16:creationId xmlns:a16="http://schemas.microsoft.com/office/drawing/2014/main" id="{405D3CB7-781B-4010-A86D-6114661FF160}"/>
              </a:ext>
            </a:extLst>
          </p:cNvPr>
          <p:cNvSpPr>
            <a:spLocks noChangeAspect="1" noEditPoints="1"/>
          </p:cNvSpPr>
          <p:nvPr/>
        </p:nvSpPr>
        <p:spPr bwMode="auto">
          <a:xfrm>
            <a:off x="4374292" y="2473162"/>
            <a:ext cx="476093" cy="45720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143D1B48-1E0F-48F2-A5DC-1FE80B5D1822}"/>
              </a:ext>
            </a:extLst>
          </p:cNvPr>
          <p:cNvSpPr>
            <a:spLocks noChangeAspect="1" noEditPoints="1"/>
          </p:cNvSpPr>
          <p:nvPr/>
        </p:nvSpPr>
        <p:spPr bwMode="auto">
          <a:xfrm>
            <a:off x="7413685" y="5446034"/>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3" name="gear" title="Icon of a gear surrounded by a circle with lines of varying length">
            <a:extLst>
              <a:ext uri="{FF2B5EF4-FFF2-40B4-BE49-F238E27FC236}">
                <a16:creationId xmlns:a16="http://schemas.microsoft.com/office/drawing/2014/main" id="{2B807338-D762-4CC9-9AA0-8E2F03E0503D}"/>
              </a:ext>
            </a:extLst>
          </p:cNvPr>
          <p:cNvSpPr>
            <a:spLocks noChangeAspect="1" noEditPoints="1"/>
          </p:cNvSpPr>
          <p:nvPr/>
        </p:nvSpPr>
        <p:spPr bwMode="auto">
          <a:xfrm>
            <a:off x="4350669" y="5427253"/>
            <a:ext cx="505601" cy="50341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4" name="box" title="Icon of a box">
            <a:extLst>
              <a:ext uri="{FF2B5EF4-FFF2-40B4-BE49-F238E27FC236}">
                <a16:creationId xmlns:a16="http://schemas.microsoft.com/office/drawing/2014/main" id="{C246A32B-0BB0-4AFB-AC6A-35F216719C8B}"/>
              </a:ext>
            </a:extLst>
          </p:cNvPr>
          <p:cNvSpPr>
            <a:spLocks noChangeAspect="1" noEditPoints="1"/>
          </p:cNvSpPr>
          <p:nvPr/>
        </p:nvSpPr>
        <p:spPr bwMode="auto">
          <a:xfrm>
            <a:off x="7352286" y="2473391"/>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F06B06-A518-40B7-87E0-628127DBE0AB}"/>
              </a:ext>
            </a:extLst>
          </p:cNvPr>
          <p:cNvSpPr txBox="1"/>
          <p:nvPr/>
        </p:nvSpPr>
        <p:spPr>
          <a:xfrm>
            <a:off x="8250803" y="2169569"/>
            <a:ext cx="3271726" cy="1074140"/>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Containers</a:t>
            </a:r>
          </a:p>
          <a:p>
            <a:pPr defTabSz="896354">
              <a:spcAft>
                <a:spcPts val="576"/>
              </a:spcAft>
              <a:defRPr/>
            </a:pPr>
            <a:r>
              <a:rPr lang="en-US" sz="1600">
                <a:latin typeface="Segoe UI" panose="020B0502040204020203" pitchFamily="34" charset="0"/>
                <a:cs typeface="Segoe UI" panose="020B0502040204020203" pitchFamily="34" charset="0"/>
              </a:rPr>
              <a:t>Standard deployment format to abstract code from underlying infrastructure differences</a:t>
            </a:r>
          </a:p>
        </p:txBody>
      </p:sp>
      <p:sp>
        <p:nvSpPr>
          <p:cNvPr id="49" name="TextBox 48">
            <a:extLst>
              <a:ext uri="{FF2B5EF4-FFF2-40B4-BE49-F238E27FC236}">
                <a16:creationId xmlns:a16="http://schemas.microsoft.com/office/drawing/2014/main" id="{C0049D26-36AD-4C89-888A-DFDD3604A96F}"/>
              </a:ext>
            </a:extLst>
          </p:cNvPr>
          <p:cNvSpPr txBox="1"/>
          <p:nvPr/>
        </p:nvSpPr>
        <p:spPr>
          <a:xfrm>
            <a:off x="1113821" y="2169569"/>
            <a:ext cx="2812342" cy="852541"/>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APIs</a:t>
            </a:r>
          </a:p>
          <a:p>
            <a:pPr algn="r" defTabSz="896354">
              <a:spcAft>
                <a:spcPts val="576"/>
              </a:spcAft>
              <a:defRPr/>
            </a:pPr>
            <a:r>
              <a:rPr lang="en-US" sz="1600">
                <a:latin typeface="Segoe UI" panose="020B0502040204020203" pitchFamily="34" charset="0"/>
                <a:cs typeface="Segoe UI" panose="020B0502040204020203" pitchFamily="34" charset="0"/>
              </a:rPr>
              <a:t>Expose services as light-weight APIs for easier integration</a:t>
            </a:r>
          </a:p>
        </p:txBody>
      </p:sp>
      <p:sp>
        <p:nvSpPr>
          <p:cNvPr id="50" name="TextBox 49">
            <a:extLst>
              <a:ext uri="{FF2B5EF4-FFF2-40B4-BE49-F238E27FC236}">
                <a16:creationId xmlns:a16="http://schemas.microsoft.com/office/drawing/2014/main" id="{42AC56C4-0429-4955-985B-EF06F8D5F893}"/>
              </a:ext>
            </a:extLst>
          </p:cNvPr>
          <p:cNvSpPr txBox="1"/>
          <p:nvPr/>
        </p:nvSpPr>
        <p:spPr>
          <a:xfrm>
            <a:off x="8250803" y="5141422"/>
            <a:ext cx="3391468" cy="1074140"/>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DevOps</a:t>
            </a:r>
          </a:p>
          <a:p>
            <a:pPr defTabSz="896354">
              <a:spcAft>
                <a:spcPts val="576"/>
              </a:spcAft>
              <a:defRPr/>
            </a:pPr>
            <a:r>
              <a:rPr lang="en-US" sz="1600">
                <a:latin typeface="Segoe UI" panose="020B0502040204020203" pitchFamily="34" charset="0"/>
                <a:cs typeface="Segoe UI" panose="020B0502040204020203" pitchFamily="34" charset="0"/>
              </a:rPr>
              <a:t>People, processes and technology that promote collaborative building and delivery </a:t>
            </a:r>
          </a:p>
        </p:txBody>
      </p:sp>
      <p:sp>
        <p:nvSpPr>
          <p:cNvPr id="52" name="TextBox 51">
            <a:extLst>
              <a:ext uri="{FF2B5EF4-FFF2-40B4-BE49-F238E27FC236}">
                <a16:creationId xmlns:a16="http://schemas.microsoft.com/office/drawing/2014/main" id="{524547B0-2403-4DA3-BBDF-185ABEDC8BE0}"/>
              </a:ext>
            </a:extLst>
          </p:cNvPr>
          <p:cNvSpPr txBox="1"/>
          <p:nvPr/>
        </p:nvSpPr>
        <p:spPr>
          <a:xfrm>
            <a:off x="277586" y="5141422"/>
            <a:ext cx="3648577" cy="1074140"/>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Microservices</a:t>
            </a:r>
          </a:p>
          <a:p>
            <a:pPr defTabSz="896354">
              <a:spcAft>
                <a:spcPts val="576"/>
              </a:spcAft>
              <a:defRPr/>
            </a:pPr>
            <a:r>
              <a:rPr lang="en-US" sz="1600">
                <a:latin typeface="Segoe UI" panose="020B0502040204020203" pitchFamily="34" charset="0"/>
                <a:cs typeface="Segoe UI" panose="020B0502040204020203" pitchFamily="34" charset="0"/>
              </a:rPr>
              <a:t>Architectural approach to developing an application as a collection of modular, loosely coupled services</a:t>
            </a:r>
          </a:p>
        </p:txBody>
      </p:sp>
      <p:sp>
        <p:nvSpPr>
          <p:cNvPr id="72" name="Arc 71">
            <a:extLst>
              <a:ext uri="{FF2B5EF4-FFF2-40B4-BE49-F238E27FC236}">
                <a16:creationId xmlns:a16="http://schemas.microsoft.com/office/drawing/2014/main" id="{6BC759AD-F778-4A60-92A1-534B4A56AD1F}"/>
              </a:ext>
            </a:extLst>
          </p:cNvPr>
          <p:cNvSpPr/>
          <p:nvPr/>
        </p:nvSpPr>
        <p:spPr bwMode="auto">
          <a:xfrm>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3949609"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106" name="Freeform: Shape 185">
            <a:extLst>
              <a:ext uri="{FF2B5EF4-FFF2-40B4-BE49-F238E27FC236}">
                <a16:creationId xmlns:a16="http://schemas.microsoft.com/office/drawing/2014/main" id="{3A9140D3-5854-4800-8705-29EDBF1488B2}"/>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itle 3">
            <a:extLst>
              <a:ext uri="{FF2B5EF4-FFF2-40B4-BE49-F238E27FC236}">
                <a16:creationId xmlns:a16="http://schemas.microsoft.com/office/drawing/2014/main" id="{DABC52CC-BB5A-47B1-A187-B53B27612628}"/>
              </a:ext>
            </a:extLst>
          </p:cNvPr>
          <p:cNvSpPr txBox="1">
            <a:spLocks/>
          </p:cNvSpPr>
          <p:nvPr/>
        </p:nvSpPr>
        <p:spPr>
          <a:xfrm>
            <a:off x="3020367" y="255391"/>
            <a:ext cx="2097801"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What</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1" name="Title 3">
            <a:extLst>
              <a:ext uri="{FF2B5EF4-FFF2-40B4-BE49-F238E27FC236}">
                <a16:creationId xmlns:a16="http://schemas.microsoft.com/office/drawing/2014/main" id="{DD7332F5-7333-4182-BD7D-3B440955411C}"/>
              </a:ext>
            </a:extLst>
          </p:cNvPr>
          <p:cNvSpPr txBox="1">
            <a:spLocks/>
          </p:cNvSpPr>
          <p:nvPr/>
        </p:nvSpPr>
        <p:spPr>
          <a:xfrm>
            <a:off x="4504767" y="255391"/>
            <a:ext cx="1180087"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is</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2" name="Title 3">
            <a:extLst>
              <a:ext uri="{FF2B5EF4-FFF2-40B4-BE49-F238E27FC236}">
                <a16:creationId xmlns:a16="http://schemas.microsoft.com/office/drawing/2014/main" id="{737036E9-B12F-47E0-8BCE-79CF64B194D7}"/>
              </a:ext>
            </a:extLst>
          </p:cNvPr>
          <p:cNvSpPr txBox="1">
            <a:spLocks/>
          </p:cNvSpPr>
          <p:nvPr/>
        </p:nvSpPr>
        <p:spPr>
          <a:xfrm>
            <a:off x="5269216" y="255391"/>
            <a:ext cx="3437926"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cloud native</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3" name="Title 3">
            <a:extLst>
              <a:ext uri="{FF2B5EF4-FFF2-40B4-BE49-F238E27FC236}">
                <a16:creationId xmlns:a16="http://schemas.microsoft.com/office/drawing/2014/main" id="{60261960-346C-4554-9D7B-55358108514E}"/>
              </a:ext>
            </a:extLst>
          </p:cNvPr>
          <p:cNvSpPr txBox="1">
            <a:spLocks/>
          </p:cNvSpPr>
          <p:nvPr/>
        </p:nvSpPr>
        <p:spPr>
          <a:xfrm>
            <a:off x="8157198" y="255391"/>
            <a:ext cx="1014435"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0B931B06-2370-4722-AAB1-83F649DC01A7}"/>
              </a:ext>
            </a:extLst>
          </p:cNvPr>
          <p:cNvSpPr/>
          <p:nvPr/>
        </p:nvSpPr>
        <p:spPr>
          <a:xfrm>
            <a:off x="1885950" y="989149"/>
            <a:ext cx="8420100" cy="646331"/>
          </a:xfrm>
          <a:prstGeom prst="rect">
            <a:avLst/>
          </a:prstGeom>
        </p:spPr>
        <p:txBody>
          <a:bodyPr wrap="square">
            <a:spAutoFit/>
          </a:bodyPr>
          <a:lstStyle/>
          <a:p>
            <a:pPr algn="ctr"/>
            <a:r>
              <a:rPr lang="en-US">
                <a:solidFill>
                  <a:schemeClr val="bg1"/>
                </a:solidFill>
              </a:rPr>
              <a:t>Package application code &amp; dependencies in containers, deploy as microservices and manage them using DevOps processes &amp; tools</a:t>
            </a:r>
            <a:endParaRPr lang="en-US">
              <a:solidFill>
                <a:schemeClr val="bg1"/>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3900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accel="100000" autoRev="1" fill="hold" grpId="1" nodeType="withEffect">
                                  <p:stCondLst>
                                    <p:cond delay="0"/>
                                  </p:stCondLst>
                                  <p:childTnLst>
                                    <p:animMotion origin="layout" path="M 0 -1.48148E-6 L -0.04062 -1.48148E-6 " pathEditMode="relative" rAng="0" ptsTypes="AA">
                                      <p:cBhvr>
                                        <p:cTn id="9" dur="600" fill="hold"/>
                                        <p:tgtEl>
                                          <p:spTgt spid="75"/>
                                        </p:tgtEl>
                                        <p:attrNameLst>
                                          <p:attrName>ppt_x</p:attrName>
                                          <p:attrName>ppt_y</p:attrName>
                                        </p:attrNameLst>
                                      </p:cBhvr>
                                      <p:rCtr x="-2031" y="0"/>
                                    </p:animMotion>
                                  </p:childTnLst>
                                </p:cTn>
                              </p:par>
                              <p:par>
                                <p:cTn id="10" presetID="6" presetClass="emph" presetSubtype="0" accel="100000" autoRev="1" fill="hold" grpId="2" nodeType="withEffect">
                                  <p:stCondLst>
                                    <p:cond delay="0"/>
                                  </p:stCondLst>
                                  <p:childTnLst>
                                    <p:animScale>
                                      <p:cBhvr>
                                        <p:cTn id="11" dur="600" fill="hold"/>
                                        <p:tgtEl>
                                          <p:spTgt spid="75"/>
                                        </p:tgtEl>
                                      </p:cBhvr>
                                      <p:by x="40000" y="40000"/>
                                    </p:animScale>
                                  </p:childTnLst>
                                </p:cTn>
                              </p:par>
                              <p:par>
                                <p:cTn id="12" presetID="10" presetClass="entr" presetSubtype="0" fill="hold" grpId="0" nodeType="withEffect">
                                  <p:stCondLst>
                                    <p:cond delay="50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42" presetClass="path" presetSubtype="0" accel="100000" autoRev="1" fill="hold" grpId="1" nodeType="withEffect">
                                  <p:stCondLst>
                                    <p:cond delay="0"/>
                                  </p:stCondLst>
                                  <p:childTnLst>
                                    <p:animMotion origin="layout" path="M 0 -1.48148E-6 L 0 0.07083 " pathEditMode="relative" rAng="0" ptsTypes="AA">
                                      <p:cBhvr>
                                        <p:cTn id="16" dur="600" fill="hold"/>
                                        <p:tgtEl>
                                          <p:spTgt spid="72"/>
                                        </p:tgtEl>
                                        <p:attrNameLst>
                                          <p:attrName>ppt_x</p:attrName>
                                          <p:attrName>ppt_y</p:attrName>
                                        </p:attrNameLst>
                                      </p:cBhvr>
                                      <p:rCtr x="0" y="3542"/>
                                    </p:animMotion>
                                  </p:childTnLst>
                                </p:cTn>
                              </p:par>
                              <p:par>
                                <p:cTn id="17" presetID="6" presetClass="emph" presetSubtype="0" accel="100000" autoRev="1" fill="hold" grpId="2" nodeType="withEffect">
                                  <p:stCondLst>
                                    <p:cond delay="0"/>
                                  </p:stCondLst>
                                  <p:childTnLst>
                                    <p:animScale>
                                      <p:cBhvr>
                                        <p:cTn id="18" dur="600" fill="hold"/>
                                        <p:tgtEl>
                                          <p:spTgt spid="72"/>
                                        </p:tgtEl>
                                      </p:cBhvr>
                                      <p:by x="40000" y="40000"/>
                                    </p:animScale>
                                  </p:childTnLst>
                                </p:cTn>
                              </p:par>
                              <p:par>
                                <p:cTn id="19" presetID="10" presetClass="entr" presetSubtype="0" fill="hold" grpId="0" nodeType="withEffect">
                                  <p:stCondLst>
                                    <p:cond delay="5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42" presetClass="path" presetSubtype="0" accel="100000" autoRev="1" fill="hold" grpId="1" nodeType="withEffect">
                                  <p:stCondLst>
                                    <p:cond delay="0"/>
                                  </p:stCondLst>
                                  <p:childTnLst>
                                    <p:animMotion origin="layout" path="M 0 -1.48148E-6 L 0.04219 -1.48148E-6 " pathEditMode="relative" rAng="0" ptsTypes="AA">
                                      <p:cBhvr>
                                        <p:cTn id="23" dur="600" fill="hold"/>
                                        <p:tgtEl>
                                          <p:spTgt spid="73"/>
                                        </p:tgtEl>
                                        <p:attrNameLst>
                                          <p:attrName>ppt_x</p:attrName>
                                          <p:attrName>ppt_y</p:attrName>
                                        </p:attrNameLst>
                                      </p:cBhvr>
                                      <p:rCtr x="2109" y="0"/>
                                    </p:animMotion>
                                  </p:childTnLst>
                                </p:cTn>
                              </p:par>
                              <p:par>
                                <p:cTn id="24" presetID="6" presetClass="emph" presetSubtype="0" accel="100000" autoRev="1" fill="hold" grpId="2" nodeType="withEffect">
                                  <p:stCondLst>
                                    <p:cond delay="0"/>
                                  </p:stCondLst>
                                  <p:childTnLst>
                                    <p:animScale>
                                      <p:cBhvr>
                                        <p:cTn id="25" dur="600" fill="hold"/>
                                        <p:tgtEl>
                                          <p:spTgt spid="73"/>
                                        </p:tgtEl>
                                      </p:cBhvr>
                                      <p:by x="40000" y="40000"/>
                                    </p:animScale>
                                  </p:childTnLst>
                                </p:cTn>
                              </p:par>
                              <p:par>
                                <p:cTn id="26" presetID="10" presetClass="entr" presetSubtype="0" fill="hold" grpId="0" nodeType="withEffect">
                                  <p:stCondLst>
                                    <p:cond delay="50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42" presetClass="path" presetSubtype="0" accel="100000" autoRev="1" fill="hold" grpId="1" nodeType="withEffect">
                                  <p:stCondLst>
                                    <p:cond delay="0"/>
                                  </p:stCondLst>
                                  <p:childTnLst>
                                    <p:animMotion origin="layout" path="M 0 -1.48148E-6 L 0 -0.07778 " pathEditMode="relative" rAng="0" ptsTypes="AA">
                                      <p:cBhvr>
                                        <p:cTn id="30" dur="600" fill="hold"/>
                                        <p:tgtEl>
                                          <p:spTgt spid="74"/>
                                        </p:tgtEl>
                                        <p:attrNameLst>
                                          <p:attrName>ppt_x</p:attrName>
                                          <p:attrName>ppt_y</p:attrName>
                                        </p:attrNameLst>
                                      </p:cBhvr>
                                      <p:rCtr x="0" y="-3889"/>
                                    </p:animMotion>
                                  </p:childTnLst>
                                </p:cTn>
                              </p:par>
                              <p:par>
                                <p:cTn id="31" presetID="6" presetClass="emph" presetSubtype="0" accel="100000" autoRev="1" fill="hold" grpId="2" nodeType="withEffect">
                                  <p:stCondLst>
                                    <p:cond delay="0"/>
                                  </p:stCondLst>
                                  <p:childTnLst>
                                    <p:animScale>
                                      <p:cBhvr>
                                        <p:cTn id="32" dur="600" fill="hold"/>
                                        <p:tgtEl>
                                          <p:spTgt spid="74"/>
                                        </p:tgtEl>
                                      </p:cBhvr>
                                      <p:by x="40000" y="40000"/>
                                    </p:animScale>
                                  </p:childTnLst>
                                </p:cTn>
                              </p:par>
                              <p:par>
                                <p:cTn id="33" presetID="10" presetClass="entr" presetSubtype="0" fill="hold" grpId="0" nodeType="withEffect">
                                  <p:stCondLst>
                                    <p:cond delay="80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par>
                                <p:cTn id="36" presetID="63" presetClass="path" presetSubtype="0" decel="100000" fill="hold" grpId="1" nodeType="withEffect">
                                  <p:stCondLst>
                                    <p:cond delay="800"/>
                                  </p:stCondLst>
                                  <p:childTnLst>
                                    <p:animMotion origin="layout" path="M 4.79167E-6 7.40741E-7 L -0.03438 7.40741E-7 " pathEditMode="relative" rAng="0" ptsTypes="AA">
                                      <p:cBhvr>
                                        <p:cTn id="37" dur="1000" spd="-100000" fill="hold"/>
                                        <p:tgtEl>
                                          <p:spTgt spid="50"/>
                                        </p:tgtEl>
                                        <p:attrNameLst>
                                          <p:attrName>ppt_x</p:attrName>
                                          <p:attrName>ppt_y</p:attrName>
                                        </p:attrNameLst>
                                      </p:cBhvr>
                                      <p:rCtr x="-1719" y="0"/>
                                    </p:animMotion>
                                  </p:childTnLst>
                                </p:cTn>
                              </p:par>
                              <p:par>
                                <p:cTn id="38" presetID="10" presetClass="entr" presetSubtype="0" fill="hold" grpId="0" nodeType="withEffect">
                                  <p:stCondLst>
                                    <p:cond delay="80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63" presetClass="path" presetSubtype="0" decel="100000" fill="hold" grpId="1" nodeType="withEffect">
                                  <p:stCondLst>
                                    <p:cond delay="800"/>
                                  </p:stCondLst>
                                  <p:childTnLst>
                                    <p:animMotion origin="layout" path="M 2.70833E-6 4.07407E-6 L -0.03438 4.07407E-6 " pathEditMode="relative" rAng="0" ptsTypes="AA">
                                      <p:cBhvr>
                                        <p:cTn id="42" dur="1000" spd="-100000" fill="hold"/>
                                        <p:tgtEl>
                                          <p:spTgt spid="48"/>
                                        </p:tgtEl>
                                        <p:attrNameLst>
                                          <p:attrName>ppt_x</p:attrName>
                                          <p:attrName>ppt_y</p:attrName>
                                        </p:attrNameLst>
                                      </p:cBhvr>
                                      <p:rCtr x="-1719" y="0"/>
                                    </p:animMotion>
                                  </p:childTnLst>
                                </p:cTn>
                              </p:par>
                              <p:par>
                                <p:cTn id="43" presetID="10" presetClass="entr" presetSubtype="0" fill="hold" grpId="0" nodeType="withEffect">
                                  <p:stCondLst>
                                    <p:cond delay="8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63" presetClass="path" presetSubtype="0" decel="100000" fill="hold" grpId="1" nodeType="withEffect">
                                  <p:stCondLst>
                                    <p:cond delay="800"/>
                                  </p:stCondLst>
                                  <p:childTnLst>
                                    <p:animMotion origin="layout" path="M -6.25E-7 -2.22222E-6 L 0.0375 -2.22222E-6 " pathEditMode="relative" rAng="0" ptsTypes="AA">
                                      <p:cBhvr>
                                        <p:cTn id="47" dur="1000" spd="-100000" fill="hold"/>
                                        <p:tgtEl>
                                          <p:spTgt spid="49"/>
                                        </p:tgtEl>
                                        <p:attrNameLst>
                                          <p:attrName>ppt_x</p:attrName>
                                          <p:attrName>ppt_y</p:attrName>
                                        </p:attrNameLst>
                                      </p:cBhvr>
                                      <p:rCtr x="1875" y="0"/>
                                    </p:animMotion>
                                  </p:childTnLst>
                                </p:cTn>
                              </p:par>
                              <p:par>
                                <p:cTn id="48" presetID="10" presetClass="entr" presetSubtype="0" fill="hold" grpId="0" nodeType="withEffect">
                                  <p:stCondLst>
                                    <p:cond delay="80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63" presetClass="path" presetSubtype="0" decel="100000" fill="hold" grpId="1" nodeType="withEffect">
                                  <p:stCondLst>
                                    <p:cond delay="800"/>
                                  </p:stCondLst>
                                  <p:childTnLst>
                                    <p:animMotion origin="layout" path="M 4.16667E-6 7.40741E-7 L 0.0375 7.40741E-7 " pathEditMode="relative" rAng="0" ptsTypes="AA">
                                      <p:cBhvr>
                                        <p:cTn id="52" dur="1000" spd="-100000" fill="hold"/>
                                        <p:tgtEl>
                                          <p:spTgt spid="52"/>
                                        </p:tgtEl>
                                        <p:attrNameLst>
                                          <p:attrName>ppt_x</p:attrName>
                                          <p:attrName>ppt_y</p:attrName>
                                        </p:attrNameLst>
                                      </p:cBhvr>
                                      <p:rCtr x="1875" y="0"/>
                                    </p:animMotion>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par>
                                <p:cTn id="63" presetID="53" presetClass="entr" presetSubtype="16" fill="hold" grpId="0" nodeType="withEffect" nodePh="1">
                                  <p:stCondLst>
                                    <p:cond delay="800"/>
                                  </p:stCondLst>
                                  <p:endCondLst>
                                    <p:cond evt="begin" delay="0">
                                      <p:tn val="63"/>
                                    </p:cond>
                                  </p:endCondLst>
                                  <p:childTnLst>
                                    <p:set>
                                      <p:cBhvr>
                                        <p:cTn id="64" dur="1" fill="hold">
                                          <p:stCondLst>
                                            <p:cond delay="0"/>
                                          </p:stCondLst>
                                        </p:cTn>
                                        <p:tgtEl>
                                          <p:spTgt spid="106"/>
                                        </p:tgtEl>
                                        <p:attrNameLst>
                                          <p:attrName>style.visibility</p:attrName>
                                        </p:attrNameLst>
                                      </p:cBhvr>
                                      <p:to>
                                        <p:strVal val="visible"/>
                                      </p:to>
                                    </p:set>
                                    <p:anim calcmode="lin" valueType="num">
                                      <p:cBhvr>
                                        <p:cTn id="65" dur="500" fill="hold"/>
                                        <p:tgtEl>
                                          <p:spTgt spid="106"/>
                                        </p:tgtEl>
                                        <p:attrNameLst>
                                          <p:attrName>ppt_w</p:attrName>
                                        </p:attrNameLst>
                                      </p:cBhvr>
                                      <p:tavLst>
                                        <p:tav tm="0">
                                          <p:val>
                                            <p:fltVal val="0"/>
                                          </p:val>
                                        </p:tav>
                                        <p:tav tm="100000">
                                          <p:val>
                                            <p:strVal val="#ppt_w"/>
                                          </p:val>
                                        </p:tav>
                                      </p:tavLst>
                                    </p:anim>
                                    <p:anim calcmode="lin" valueType="num">
                                      <p:cBhvr>
                                        <p:cTn id="66" dur="500" fill="hold"/>
                                        <p:tgtEl>
                                          <p:spTgt spid="106"/>
                                        </p:tgtEl>
                                        <p:attrNameLst>
                                          <p:attrName>ppt_h</p:attrName>
                                        </p:attrNameLst>
                                      </p:cBhvr>
                                      <p:tavLst>
                                        <p:tav tm="0">
                                          <p:val>
                                            <p:fltVal val="0"/>
                                          </p:val>
                                        </p:tav>
                                        <p:tav tm="100000">
                                          <p:val>
                                            <p:strVal val="#ppt_h"/>
                                          </p:val>
                                        </p:tav>
                                      </p:tavLst>
                                    </p:anim>
                                    <p:animEffect transition="in" filter="fade">
                                      <p:cBhvr>
                                        <p:cTn id="67" dur="500"/>
                                        <p:tgtEl>
                                          <p:spTgt spid="106"/>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ppt_w</p:attrName>
                                        </p:attrNameLst>
                                      </p:cBhvr>
                                      <p:tavLst>
                                        <p:tav tm="0">
                                          <p:val>
                                            <p:fltVal val="0"/>
                                          </p:val>
                                        </p:tav>
                                        <p:tav tm="100000">
                                          <p:val>
                                            <p:strVal val="#ppt_w"/>
                                          </p:val>
                                        </p:tav>
                                      </p:tavLst>
                                    </p:anim>
                                    <p:anim calcmode="lin" valueType="num">
                                      <p:cBhvr>
                                        <p:cTn id="71" dur="500" fill="hold"/>
                                        <p:tgtEl>
                                          <p:spTgt spid="42"/>
                                        </p:tgtEl>
                                        <p:attrNameLst>
                                          <p:attrName>ppt_h</p:attrName>
                                        </p:attrNameLst>
                                      </p:cBhvr>
                                      <p:tavLst>
                                        <p:tav tm="0">
                                          <p:val>
                                            <p:fltVal val="0"/>
                                          </p:val>
                                        </p:tav>
                                        <p:tav tm="100000">
                                          <p:val>
                                            <p:strVal val="#ppt_h"/>
                                          </p:val>
                                        </p:tav>
                                      </p:tavLst>
                                    </p:anim>
                                    <p:animEffect transition="in" filter="fade">
                                      <p:cBhvr>
                                        <p:cTn id="72" dur="500"/>
                                        <p:tgtEl>
                                          <p:spTgt spid="42"/>
                                        </p:tgtEl>
                                      </p:cBhvr>
                                    </p:animEffect>
                                  </p:childTnLst>
                                </p:cTn>
                              </p:par>
                              <p:par>
                                <p:cTn id="73" presetID="53" presetClass="entr" presetSubtype="16" fill="hold" grpId="0" nodeType="withEffect">
                                  <p:stCondLst>
                                    <p:cond delay="800"/>
                                  </p:stCondLst>
                                  <p:childTnLst>
                                    <p:set>
                                      <p:cBhvr>
                                        <p:cTn id="74" dur="1" fill="hold">
                                          <p:stCondLst>
                                            <p:cond delay="0"/>
                                          </p:stCondLst>
                                        </p:cTn>
                                        <p:tgtEl>
                                          <p:spTgt spid="43"/>
                                        </p:tgtEl>
                                        <p:attrNameLst>
                                          <p:attrName>style.visibility</p:attrName>
                                        </p:attrNameLst>
                                      </p:cBhvr>
                                      <p:to>
                                        <p:strVal val="visible"/>
                                      </p:to>
                                    </p:set>
                                    <p:anim calcmode="lin" valueType="num">
                                      <p:cBhvr>
                                        <p:cTn id="75" dur="500" fill="hold"/>
                                        <p:tgtEl>
                                          <p:spTgt spid="43"/>
                                        </p:tgtEl>
                                        <p:attrNameLst>
                                          <p:attrName>ppt_w</p:attrName>
                                        </p:attrNameLst>
                                      </p:cBhvr>
                                      <p:tavLst>
                                        <p:tav tm="0">
                                          <p:val>
                                            <p:fltVal val="0"/>
                                          </p:val>
                                        </p:tav>
                                        <p:tav tm="100000">
                                          <p:val>
                                            <p:strVal val="#ppt_w"/>
                                          </p:val>
                                        </p:tav>
                                      </p:tavLst>
                                    </p:anim>
                                    <p:anim calcmode="lin" valueType="num">
                                      <p:cBhvr>
                                        <p:cTn id="76" dur="500" fill="hold"/>
                                        <p:tgtEl>
                                          <p:spTgt spid="43"/>
                                        </p:tgtEl>
                                        <p:attrNameLst>
                                          <p:attrName>ppt_h</p:attrName>
                                        </p:attrNameLst>
                                      </p:cBhvr>
                                      <p:tavLst>
                                        <p:tav tm="0">
                                          <p:val>
                                            <p:fltVal val="0"/>
                                          </p:val>
                                        </p:tav>
                                        <p:tav tm="100000">
                                          <p:val>
                                            <p:strVal val="#ppt_h"/>
                                          </p:val>
                                        </p:tav>
                                      </p:tavLst>
                                    </p:anim>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p:bldP spid="48" grpId="1"/>
      <p:bldP spid="49" grpId="0"/>
      <p:bldP spid="49" grpId="1"/>
      <p:bldP spid="50" grpId="0"/>
      <p:bldP spid="50" grpId="1"/>
      <p:bldP spid="52" grpId="0"/>
      <p:bldP spid="52" grpId="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10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itting in front of a building&#10;&#10;Description automatically generated">
            <a:extLst>
              <a:ext uri="{FF2B5EF4-FFF2-40B4-BE49-F238E27FC236}">
                <a16:creationId xmlns:a16="http://schemas.microsoft.com/office/drawing/2014/main" id="{57A281CF-1677-41C1-B06B-96A29A3F5F71}"/>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4431462" y="2218398"/>
            <a:ext cx="3329078" cy="3329078"/>
          </a:xfrm>
          <a:prstGeom prst="arc">
            <a:avLst>
              <a:gd name="adj1" fmla="val 14260278"/>
              <a:gd name="adj2" fmla="val 20799302"/>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4431460" y="2218398"/>
            <a:ext cx="3329078" cy="3329078"/>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4431461" y="2218399"/>
            <a:ext cx="3329078" cy="3329078"/>
          </a:xfrm>
          <a:prstGeom prst="arc">
            <a:avLst>
              <a:gd name="adj1" fmla="val 11589617"/>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7023425" y="4812518"/>
            <a:ext cx="456988" cy="4572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5926627" y="1958700"/>
            <a:ext cx="338744" cy="5029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4689829" y="1513433"/>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a:latin typeface="Segoe UI" panose="020B0502040204020203" pitchFamily="34" charset="0"/>
                <a:cs typeface="Segoe UI" panose="020B0502040204020203" pitchFamily="34" charset="0"/>
              </a:rPr>
              <a:t>Speed of innovation</a:t>
            </a:r>
          </a:p>
        </p:txBody>
      </p:sp>
      <p:sp>
        <p:nvSpPr>
          <p:cNvPr id="37" name="TextBox 36">
            <a:extLst>
              <a:ext uri="{FF2B5EF4-FFF2-40B4-BE49-F238E27FC236}">
                <a16:creationId xmlns:a16="http://schemas.microsoft.com/office/drawing/2014/main" id="{8C2A081D-7957-4681-B24F-6272161AB848}"/>
              </a:ext>
            </a:extLst>
          </p:cNvPr>
          <p:cNvSpPr txBox="1"/>
          <p:nvPr/>
        </p:nvSpPr>
        <p:spPr>
          <a:xfrm>
            <a:off x="2278550" y="4898159"/>
            <a:ext cx="2135514"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latin typeface="Segoe UI" panose="020B0502040204020203" pitchFamily="34" charset="0"/>
                <a:cs typeface="Segoe UI" panose="020B0502040204020203" pitchFamily="34" charset="0"/>
              </a:rPr>
              <a:t>Security at scale</a:t>
            </a:r>
          </a:p>
        </p:txBody>
      </p:sp>
      <p:sp>
        <p:nvSpPr>
          <p:cNvPr id="38" name="TextBox 37">
            <a:extLst>
              <a:ext uri="{FF2B5EF4-FFF2-40B4-BE49-F238E27FC236}">
                <a16:creationId xmlns:a16="http://schemas.microsoft.com/office/drawing/2014/main" id="{F99CA44E-6886-435D-B857-775B6A33C79A}"/>
              </a:ext>
            </a:extLst>
          </p:cNvPr>
          <p:cNvSpPr txBox="1"/>
          <p:nvPr/>
        </p:nvSpPr>
        <p:spPr>
          <a:xfrm>
            <a:off x="7777939" y="4898159"/>
            <a:ext cx="257456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a:latin typeface="Segoe UI" panose="020B0502040204020203" pitchFamily="34" charset="0"/>
                <a:cs typeface="Segoe UI" panose="020B0502040204020203" pitchFamily="34" charset="0"/>
              </a:rPr>
              <a:t>Reliability </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4714414" y="4808058"/>
            <a:ext cx="451104" cy="45720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eople">
            <a:extLst>
              <a:ext uri="{FF2B5EF4-FFF2-40B4-BE49-F238E27FC236}">
                <a16:creationId xmlns:a16="http://schemas.microsoft.com/office/drawing/2014/main" id="{51D6ED61-E92A-4163-B701-9D6A060E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5176" y="3530700"/>
            <a:ext cx="801649" cy="704477"/>
          </a:xfrm>
          <a:prstGeom prst="rect">
            <a:avLst/>
          </a:prstGeom>
        </p:spPr>
      </p:pic>
      <p:sp>
        <p:nvSpPr>
          <p:cNvPr id="2" name="TextBox 1">
            <a:extLst>
              <a:ext uri="{FF2B5EF4-FFF2-40B4-BE49-F238E27FC236}">
                <a16:creationId xmlns:a16="http://schemas.microsoft.com/office/drawing/2014/main" id="{9A61D740-4216-4F1E-BF46-18EB692D26F0}"/>
              </a:ext>
            </a:extLst>
          </p:cNvPr>
          <p:cNvSpPr txBox="1"/>
          <p:nvPr/>
        </p:nvSpPr>
        <p:spPr>
          <a:xfrm>
            <a:off x="3118112" y="268420"/>
            <a:ext cx="5617029" cy="1034129"/>
          </a:xfrm>
          <a:prstGeom prst="rect">
            <a:avLst/>
          </a:prstGeom>
          <a:noFill/>
        </p:spPr>
        <p:txBody>
          <a:bodyPr wrap="square" lIns="182880" tIns="146304" rIns="182880" bIns="146304" rtlCol="0">
            <a:spAutoFit/>
          </a:bodyPr>
          <a:lstStyle/>
          <a:p>
            <a:pPr algn="ctr">
              <a:spcBef>
                <a:spcPct val="0"/>
              </a:spcBef>
              <a:spcAft>
                <a:spcPts val="600"/>
              </a:spcAft>
            </a:pPr>
            <a:r>
              <a:rPr lang="en-US" sz="4800">
                <a:solidFill>
                  <a:schemeClr val="bg1"/>
                </a:solidFill>
                <a:latin typeface="Segoe UI Light" panose="020B0502040204020203" pitchFamily="34" charset="0"/>
                <a:ea typeface="+mj-ea"/>
                <a:cs typeface="Segoe UI Light" panose="020B0502040204020203" pitchFamily="34" charset="0"/>
              </a:rPr>
              <a:t>Why cloud native? </a:t>
            </a:r>
          </a:p>
        </p:txBody>
      </p:sp>
    </p:spTree>
    <p:extLst>
      <p:ext uri="{BB962C8B-B14F-4D97-AF65-F5344CB8AC3E}">
        <p14:creationId xmlns:p14="http://schemas.microsoft.com/office/powerpoint/2010/main" val="245991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3" presetClass="path" presetSubtype="0" decel="100000" fill="hold" grpId="1" nodeType="withEffect">
                                  <p:stCondLst>
                                    <p:cond delay="0"/>
                                  </p:stCondLst>
                                  <p:childTnLst>
                                    <p:animMotion origin="layout" path="M 2.70833E-6 4.07407E-6 L -0.03438 4.07407E-6 " pathEditMode="relative" rAng="0" ptsTypes="AA">
                                      <p:cBhvr>
                                        <p:cTn id="9" dur="1000" spd="-100000" fill="hold"/>
                                        <p:tgtEl>
                                          <p:spTgt spid="38"/>
                                        </p:tgtEl>
                                        <p:attrNameLst>
                                          <p:attrName>ppt_x</p:attrName>
                                          <p:attrName>ppt_y</p:attrName>
                                        </p:attrNameLst>
                                      </p:cBhvr>
                                      <p:rCtr x="-1719"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63" presetClass="path" presetSubtype="0" decel="100000" fill="hold" grpId="1" nodeType="withEffect">
                                  <p:stCondLst>
                                    <p:cond delay="0"/>
                                  </p:stCondLst>
                                  <p:childTnLst>
                                    <p:animMotion origin="layout" path="M 8.33333E-7 7.40741E-7 L 0.0375 7.40741E-7 " pathEditMode="relative" rAng="0" ptsTypes="AA">
                                      <p:cBhvr>
                                        <p:cTn id="14" dur="1000" spd="-100000" fill="hold"/>
                                        <p:tgtEl>
                                          <p:spTgt spid="37"/>
                                        </p:tgtEl>
                                        <p:attrNameLst>
                                          <p:attrName>ppt_x</p:attrName>
                                          <p:attrName>ppt_y</p:attrName>
                                        </p:attrNameLst>
                                      </p:cBhvr>
                                      <p:rCtr x="1875" y="0"/>
                                    </p:animMotion>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decel="50000" fill="hold" grpId="1" nodeType="withEffect">
                                  <p:stCondLst>
                                    <p:cond delay="0"/>
                                  </p:stCondLst>
                                  <p:childTnLst>
                                    <p:animMotion origin="layout" path="M 0 0.05278 L 0 -3.7037E-6 " pathEditMode="relative" rAng="0" ptsTypes="AA">
                                      <p:cBhvr>
                                        <p:cTn id="19" dur="1000" fill="hold"/>
                                        <p:tgtEl>
                                          <p:spTgt spid="36"/>
                                        </p:tgtEl>
                                        <p:attrNameLst>
                                          <p:attrName>ppt_x</p:attrName>
                                          <p:attrName>ppt_y</p:attrName>
                                        </p:attrNameLst>
                                      </p:cBhvr>
                                      <p:rCtr x="0" y="-2639"/>
                                    </p:animMotion>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5" grpId="0" animBg="1"/>
      <p:bldP spid="36" grpId="0"/>
      <p:bldP spid="36" grpId="1"/>
      <p:bldP spid="37" grpId="0"/>
      <p:bldP spid="37" grpId="1"/>
      <p:bldP spid="38" grpId="0"/>
      <p:bldP spid="38" grpId="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in front of a building&#10;&#10;Description automatically generated">
            <a:extLst>
              <a:ext uri="{FF2B5EF4-FFF2-40B4-BE49-F238E27FC236}">
                <a16:creationId xmlns:a16="http://schemas.microsoft.com/office/drawing/2014/main" id="{C7BA7A19-583E-4B7F-B22B-79C0BA15EEB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498601" y="987935"/>
            <a:ext cx="225828" cy="33527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741943" y="1017075"/>
            <a:ext cx="2388307"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Speed of innovation</a:t>
            </a: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1630007" y="3165802"/>
            <a:ext cx="304657" cy="30479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99CA44E-6886-435D-B857-775B6A33C79A}"/>
              </a:ext>
            </a:extLst>
          </p:cNvPr>
          <p:cNvSpPr txBox="1"/>
          <p:nvPr/>
        </p:nvSpPr>
        <p:spPr>
          <a:xfrm>
            <a:off x="1932115" y="3179702"/>
            <a:ext cx="1198135"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Reliability </a:t>
            </a:r>
          </a:p>
        </p:txBody>
      </p:sp>
      <p:sp>
        <p:nvSpPr>
          <p:cNvPr id="37" name="TextBox 36">
            <a:extLst>
              <a:ext uri="{FF2B5EF4-FFF2-40B4-BE49-F238E27FC236}">
                <a16:creationId xmlns:a16="http://schemas.microsoft.com/office/drawing/2014/main" id="{8C2A081D-7957-4681-B24F-6272161AB848}"/>
              </a:ext>
            </a:extLst>
          </p:cNvPr>
          <p:cNvSpPr txBox="1"/>
          <p:nvPr/>
        </p:nvSpPr>
        <p:spPr>
          <a:xfrm>
            <a:off x="1254781" y="5453128"/>
            <a:ext cx="1875469"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Security at scale</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906253" y="5439228"/>
            <a:ext cx="300734" cy="30479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AF6AACDB-38E4-46C5-A540-1510F4E4AF68}"/>
              </a:ext>
            </a:extLst>
          </p:cNvPr>
          <p:cNvSpPr/>
          <p:nvPr/>
        </p:nvSpPr>
        <p:spPr>
          <a:xfrm>
            <a:off x="3328713" y="67573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Strongest developer experience</a:t>
            </a:r>
            <a:r>
              <a:rPr lang="en-US" sz="1600" baseline="30000">
                <a:solidFill>
                  <a:schemeClr val="bg1"/>
                </a:solidFill>
                <a:latin typeface="Segoe UI" panose="020B0502040204020203" pitchFamily="34" charset="0"/>
                <a:cs typeface="Segoe UI" panose="020B0502040204020203" pitchFamily="34" charset="0"/>
              </a:rPr>
              <a:t>1</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Most complete tool chain from Git to production </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Serverless scaling with no infrastructure to manage</a:t>
            </a:r>
          </a:p>
        </p:txBody>
      </p:sp>
      <p:sp>
        <p:nvSpPr>
          <p:cNvPr id="20" name="Rectangle 19">
            <a:extLst>
              <a:ext uri="{FF2B5EF4-FFF2-40B4-BE49-F238E27FC236}">
                <a16:creationId xmlns:a16="http://schemas.microsoft.com/office/drawing/2014/main" id="{E177F803-5F65-44D2-834A-2FC13A91EC9D}"/>
              </a:ext>
            </a:extLst>
          </p:cNvPr>
          <p:cNvSpPr/>
          <p:nvPr/>
        </p:nvSpPr>
        <p:spPr>
          <a:xfrm>
            <a:off x="3328713" y="284306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Fully managed database services with &gt;99.999-percent high availability</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Single-digit millisecond latencies on reads and writes</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Available in more regions than any other cloud providers </a:t>
            </a:r>
          </a:p>
        </p:txBody>
      </p:sp>
      <p:sp>
        <p:nvSpPr>
          <p:cNvPr id="23" name="Rectangle 22">
            <a:extLst>
              <a:ext uri="{FF2B5EF4-FFF2-40B4-BE49-F238E27FC236}">
                <a16:creationId xmlns:a16="http://schemas.microsoft.com/office/drawing/2014/main" id="{69FAC240-89D7-4C0E-8E43-104DD816196F}"/>
              </a:ext>
            </a:extLst>
          </p:cNvPr>
          <p:cNvSpPr/>
          <p:nvPr/>
        </p:nvSpPr>
        <p:spPr>
          <a:xfrm>
            <a:off x="3328713" y="5212743"/>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$1BN investment every year in security</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&gt;90 compliance certifications</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Out of the box integration with Azure Policy, Active Directory and Security Center</a:t>
            </a:r>
          </a:p>
        </p:txBody>
      </p:sp>
      <p:cxnSp>
        <p:nvCxnSpPr>
          <p:cNvPr id="10" name="Straight Connector 9">
            <a:extLst>
              <a:ext uri="{FF2B5EF4-FFF2-40B4-BE49-F238E27FC236}">
                <a16:creationId xmlns:a16="http://schemas.microsoft.com/office/drawing/2014/main" id="{B6E6B0AF-B307-49BD-B21F-E6ECC85617D4}"/>
              </a:ext>
            </a:extLst>
          </p:cNvPr>
          <p:cNvCxnSpPr/>
          <p:nvPr/>
        </p:nvCxnSpPr>
        <p:spPr>
          <a:xfrm>
            <a:off x="3950409" y="4454915"/>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AA8768-E64A-4EF9-83FC-FC87725D6897}"/>
              </a:ext>
            </a:extLst>
          </p:cNvPr>
          <p:cNvCxnSpPr/>
          <p:nvPr/>
        </p:nvCxnSpPr>
        <p:spPr>
          <a:xfrm>
            <a:off x="3950409" y="2181488"/>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52CFE55-A077-4107-8A95-75E250394FDB}"/>
              </a:ext>
            </a:extLst>
          </p:cNvPr>
          <p:cNvSpPr txBox="1"/>
          <p:nvPr/>
        </p:nvSpPr>
        <p:spPr>
          <a:xfrm>
            <a:off x="8982953" y="6620915"/>
            <a:ext cx="3242234" cy="110800"/>
          </a:xfrm>
          <a:prstGeom prst="rect">
            <a:avLst/>
          </a:prstGeom>
          <a:noFill/>
        </p:spPr>
        <p:txBody>
          <a:bodyPr wrap="none" lIns="0" tIns="0" rIns="0" bIns="0" rtlCol="0">
            <a:spAutoFit/>
          </a:bodyPr>
          <a:lstStyle/>
          <a:p>
            <a:pPr>
              <a:lnSpc>
                <a:spcPct val="90000"/>
              </a:lnSpc>
              <a:spcAft>
                <a:spcPts val="600"/>
              </a:spcAft>
            </a:pPr>
            <a:r>
              <a:rPr lang="en-US" sz="800" u="sng" baseline="300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1</a:t>
            </a:r>
            <a:r>
              <a:rPr lang="en-US" sz="8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Forrester New Wave for Public Cloud Enterprise Container Platforms</a:t>
            </a:r>
            <a:r>
              <a:rPr lang="en-US" sz="800">
                <a:solidFill>
                  <a:schemeClr val="bg1"/>
                </a:solidFill>
                <a:latin typeface="Segoe UI" panose="020B0502040204020203" pitchFamily="34" charset="0"/>
              </a:rPr>
              <a:t> </a:t>
            </a:r>
            <a:endParaRPr lang="en-US" sz="900">
              <a:solidFill>
                <a:schemeClr val="bg1"/>
              </a:solidFill>
            </a:endParaRPr>
          </a:p>
        </p:txBody>
      </p:sp>
    </p:spTree>
    <p:extLst>
      <p:ext uri="{BB962C8B-B14F-4D97-AF65-F5344CB8AC3E}">
        <p14:creationId xmlns:p14="http://schemas.microsoft.com/office/powerpoint/2010/main" val="26290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63" presetClass="path" presetSubtype="0" accel="50000" decel="50000" fill="hold" grpId="1" nodeType="withEffect">
                                  <p:stCondLst>
                                    <p:cond delay="0"/>
                                  </p:stCondLst>
                                  <p:childTnLst>
                                    <p:animMotion origin="layout" path="M -0.03073 2.59259E-6 L -0.00052 2.59259E-6 " pathEditMode="relative" rAng="0" ptsTypes="AA">
                                      <p:cBhvr>
                                        <p:cTn id="9" dur="400" fill="hold"/>
                                        <p:tgtEl>
                                          <p:spTgt spid="6"/>
                                        </p:tgtEl>
                                        <p:attrNameLst>
                                          <p:attrName>ppt_x</p:attrName>
                                          <p:attrName>ppt_y</p:attrName>
                                        </p:attrNameLst>
                                      </p:cBhvr>
                                      <p:rCtr x="1510" y="0"/>
                                    </p:animMotion>
                                  </p:childTnLst>
                                </p:cTn>
                              </p:par>
                              <p:par>
                                <p:cTn id="10" presetID="10" presetClass="entr" presetSubtype="0" fill="hold" grpId="0"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400"/>
                                        <p:tgtEl>
                                          <p:spTgt spid="20"/>
                                        </p:tgtEl>
                                      </p:cBhvr>
                                    </p:animEffect>
                                  </p:childTnLst>
                                </p:cTn>
                              </p:par>
                              <p:par>
                                <p:cTn id="13" presetID="63" presetClass="path" presetSubtype="0" accel="50000" decel="50000" fill="hold" grpId="1" nodeType="withEffect">
                                  <p:stCondLst>
                                    <p:cond delay="150"/>
                                  </p:stCondLst>
                                  <p:childTnLst>
                                    <p:animMotion origin="layout" path="M -0.03073 3.7037E-7 L -0.00052 3.7037E-7 " pathEditMode="relative" rAng="0" ptsTypes="AA">
                                      <p:cBhvr>
                                        <p:cTn id="14" dur="400" fill="hold"/>
                                        <p:tgtEl>
                                          <p:spTgt spid="20"/>
                                        </p:tgtEl>
                                        <p:attrNameLst>
                                          <p:attrName>ppt_x</p:attrName>
                                          <p:attrName>ppt_y</p:attrName>
                                        </p:attrNameLst>
                                      </p:cBhvr>
                                      <p:rCtr x="1510" y="0"/>
                                    </p:animMotion>
                                  </p:childTnLst>
                                </p:cTn>
                              </p:par>
                              <p:par>
                                <p:cTn id="15" presetID="10" presetClass="entr" presetSubtype="0" fill="hold" grpId="0"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400"/>
                                        <p:tgtEl>
                                          <p:spTgt spid="23"/>
                                        </p:tgtEl>
                                      </p:cBhvr>
                                    </p:animEffect>
                                  </p:childTnLst>
                                </p:cTn>
                              </p:par>
                              <p:par>
                                <p:cTn id="18" presetID="63" presetClass="path" presetSubtype="0" accel="50000" decel="50000" fill="hold" grpId="1" nodeType="withEffect">
                                  <p:stCondLst>
                                    <p:cond delay="300"/>
                                  </p:stCondLst>
                                  <p:childTnLst>
                                    <p:animMotion origin="layout" path="M -0.03073 -4.44444E-6 L -0.00052 -4.44444E-6 " pathEditMode="relative" rAng="0" ptsTypes="AA">
                                      <p:cBhvr>
                                        <p:cTn id="19" dur="400" fill="hold"/>
                                        <p:tgtEl>
                                          <p:spTgt spid="23"/>
                                        </p:tgtEl>
                                        <p:attrNameLst>
                                          <p:attrName>ppt_x</p:attrName>
                                          <p:attrName>ppt_y</p:attrName>
                                        </p:attrNameLst>
                                      </p:cBhvr>
                                      <p:rCtr x="1510" y="0"/>
                                    </p:animMotion>
                                  </p:childTnLst>
                                </p:cTn>
                              </p:par>
                              <p:par>
                                <p:cTn id="20" presetID="10" presetClass="entr" presetSubtype="0"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400"/>
                                        <p:tgtEl>
                                          <p:spTgt spid="25"/>
                                        </p:tgtEl>
                                      </p:cBhvr>
                                    </p:animEffect>
                                  </p:childTnLst>
                                </p:cTn>
                              </p:par>
                              <p:par>
                                <p:cTn id="23" presetID="10" presetClass="entr" presetSubtype="0" fill="hold" nodeType="withEffect">
                                  <p:stCondLst>
                                    <p:cond delay="3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0" grpId="0"/>
      <p:bldP spid="20" grpId="1"/>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414586" y="580121"/>
            <a:ext cx="11362828"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Microsoft’s contributions to the community</a:t>
            </a:r>
          </a:p>
        </p:txBody>
      </p:sp>
      <p:grpSp>
        <p:nvGrpSpPr>
          <p:cNvPr id="2" name="Group 1">
            <a:extLst>
              <a:ext uri="{FF2B5EF4-FFF2-40B4-BE49-F238E27FC236}">
                <a16:creationId xmlns:a16="http://schemas.microsoft.com/office/drawing/2014/main" id="{6CC36839-FF01-4CC8-A5A5-3041F028E37D}"/>
              </a:ext>
            </a:extLst>
          </p:cNvPr>
          <p:cNvGrpSpPr/>
          <p:nvPr/>
        </p:nvGrpSpPr>
        <p:grpSpPr>
          <a:xfrm>
            <a:off x="1346934" y="2239617"/>
            <a:ext cx="9498132" cy="4073650"/>
            <a:chOff x="1346934" y="2239617"/>
            <a:chExt cx="9498132" cy="4073650"/>
          </a:xfrm>
        </p:grpSpPr>
        <p:cxnSp>
          <p:nvCxnSpPr>
            <p:cNvPr id="23" name="Straight Connector 22">
              <a:extLst>
                <a:ext uri="{FF2B5EF4-FFF2-40B4-BE49-F238E27FC236}">
                  <a16:creationId xmlns:a16="http://schemas.microsoft.com/office/drawing/2014/main" id="{F3616F27-DB39-4881-A268-F6F8BA5CECD7}"/>
                </a:ext>
              </a:extLst>
            </p:cNvPr>
            <p:cNvCxnSpPr>
              <a:cxnSpLocks/>
            </p:cNvCxnSpPr>
            <p:nvPr/>
          </p:nvCxnSpPr>
          <p:spPr>
            <a:xfrm flipH="1">
              <a:off x="1428081" y="3554358"/>
              <a:ext cx="9416985"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6424B2-6A2C-43E1-B8C8-D0DD5E5C0F1A}"/>
                </a:ext>
              </a:extLst>
            </p:cNvPr>
            <p:cNvCxnSpPr>
              <a:cxnSpLocks/>
            </p:cNvCxnSpPr>
            <p:nvPr/>
          </p:nvCxnSpPr>
          <p:spPr>
            <a:xfrm flipH="1">
              <a:off x="1428081" y="5277913"/>
              <a:ext cx="9416985"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5A4F288-920A-4983-91CC-30FC6EC4B176}"/>
                </a:ext>
              </a:extLst>
            </p:cNvPr>
            <p:cNvSpPr/>
            <p:nvPr/>
          </p:nvSpPr>
          <p:spPr bwMode="auto">
            <a:xfrm>
              <a:off x="5037133" y="2462381"/>
              <a:ext cx="3614976" cy="3544417"/>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13">
              <a:extLst>
                <a:ext uri="{FF2B5EF4-FFF2-40B4-BE49-F238E27FC236}">
                  <a16:creationId xmlns:a16="http://schemas.microsoft.com/office/drawing/2014/main" id="{5177E9FA-92DD-475B-9D26-D6D5585E2BEE}"/>
                </a:ext>
              </a:extLst>
            </p:cNvPr>
            <p:cNvGrpSpPr/>
            <p:nvPr/>
          </p:nvGrpSpPr>
          <p:grpSpPr>
            <a:xfrm>
              <a:off x="5863277" y="3287733"/>
              <a:ext cx="1957936" cy="1890184"/>
              <a:chOff x="4854743" y="2207524"/>
              <a:chExt cx="2476500" cy="2438400"/>
            </a:xfrm>
          </p:grpSpPr>
          <p:sp>
            <p:nvSpPr>
              <p:cNvPr id="64" name="Freeform: Shape 63">
                <a:extLst>
                  <a:ext uri="{FF2B5EF4-FFF2-40B4-BE49-F238E27FC236}">
                    <a16:creationId xmlns:a16="http://schemas.microsoft.com/office/drawing/2014/main" id="{E12F57F9-EEDD-4DC2-B524-806BA1C4A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5" name="Freeform: Shape 64">
                <a:extLst>
                  <a:ext uri="{FF2B5EF4-FFF2-40B4-BE49-F238E27FC236}">
                    <a16:creationId xmlns:a16="http://schemas.microsoft.com/office/drawing/2014/main" id="{0710FDBA-A230-4919-8383-6B9C8EC92689}"/>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6" name="Freeform: Shape 65">
                <a:extLst>
                  <a:ext uri="{FF2B5EF4-FFF2-40B4-BE49-F238E27FC236}">
                    <a16:creationId xmlns:a16="http://schemas.microsoft.com/office/drawing/2014/main" id="{3FEB5A5C-44D6-4195-8368-35E6BB3F0157}"/>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7" name="Freeform: Shape 66">
                <a:extLst>
                  <a:ext uri="{FF2B5EF4-FFF2-40B4-BE49-F238E27FC236}">
                    <a16:creationId xmlns:a16="http://schemas.microsoft.com/office/drawing/2014/main" id="{955BFFAA-23A9-4A2D-A7AE-03EA93DD5C6E}"/>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grpSp>
        <p:sp>
          <p:nvSpPr>
            <p:cNvPr id="27" name="Oval 26">
              <a:extLst>
                <a:ext uri="{FF2B5EF4-FFF2-40B4-BE49-F238E27FC236}">
                  <a16:creationId xmlns:a16="http://schemas.microsoft.com/office/drawing/2014/main" id="{E95E8FAB-6ABC-425D-8098-0517A0044B18}"/>
                </a:ext>
              </a:extLst>
            </p:cNvPr>
            <p:cNvSpPr/>
            <p:nvPr/>
          </p:nvSpPr>
          <p:spPr bwMode="auto">
            <a:xfrm rot="16200000">
              <a:off x="7598102" y="537684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28" name="TextBox 27">
              <a:extLst>
                <a:ext uri="{FF2B5EF4-FFF2-40B4-BE49-F238E27FC236}">
                  <a16:creationId xmlns:a16="http://schemas.microsoft.com/office/drawing/2014/main" id="{32319F38-17BD-4256-AE05-F4B70736F572}"/>
                </a:ext>
              </a:extLst>
            </p:cNvPr>
            <p:cNvSpPr txBox="1"/>
            <p:nvPr/>
          </p:nvSpPr>
          <p:spPr>
            <a:xfrm>
              <a:off x="1346935" y="2565088"/>
              <a:ext cx="2154381"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Packaging </a:t>
              </a:r>
              <a:br>
                <a:rPr lang="en-US" sz="2000">
                  <a:solidFill>
                    <a:srgbClr val="50E6FF"/>
                  </a:solidFill>
                  <a:latin typeface="Segoe UI" panose="020B0502040204020203" pitchFamily="34" charset="0"/>
                  <a:cs typeface="Segoe UI" panose="020B0502040204020203" pitchFamily="34" charset="0"/>
                </a:rPr>
              </a:br>
              <a:r>
                <a:rPr lang="en-US" sz="2000">
                  <a:solidFill>
                    <a:srgbClr val="50E6FF"/>
                  </a:solidFill>
                  <a:latin typeface="Segoe UI" panose="020B0502040204020203" pitchFamily="34" charset="0"/>
                  <a:cs typeface="Segoe UI" panose="020B0502040204020203" pitchFamily="34" charset="0"/>
                </a:rPr>
                <a:t>&amp; distribution</a:t>
              </a:r>
            </a:p>
          </p:txBody>
        </p:sp>
        <p:sp>
          <p:nvSpPr>
            <p:cNvPr id="29" name="TextBox 28">
              <a:extLst>
                <a:ext uri="{FF2B5EF4-FFF2-40B4-BE49-F238E27FC236}">
                  <a16:creationId xmlns:a16="http://schemas.microsoft.com/office/drawing/2014/main" id="{FD4620E2-A295-4A4D-A4A0-5AE6B23015CA}"/>
                </a:ext>
              </a:extLst>
            </p:cNvPr>
            <p:cNvSpPr txBox="1"/>
            <p:nvPr/>
          </p:nvSpPr>
          <p:spPr>
            <a:xfrm>
              <a:off x="1346934" y="4084237"/>
              <a:ext cx="2358335"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Scalability</a:t>
              </a:r>
              <a:br>
                <a:rPr lang="en-US" sz="2000">
                  <a:solidFill>
                    <a:srgbClr val="50E6FF"/>
                  </a:solidFill>
                  <a:latin typeface="Segoe UI" panose="020B0502040204020203" pitchFamily="34" charset="0"/>
                  <a:cs typeface="Segoe UI" panose="020B0502040204020203" pitchFamily="34" charset="0"/>
                </a:rPr>
              </a:br>
              <a:r>
                <a:rPr lang="en-US" sz="2000">
                  <a:solidFill>
                    <a:srgbClr val="50E6FF"/>
                  </a:solidFill>
                  <a:latin typeface="Segoe UI" panose="020B0502040204020203" pitchFamily="34" charset="0"/>
                  <a:cs typeface="Segoe UI" panose="020B0502040204020203" pitchFamily="34" charset="0"/>
                </a:rPr>
                <a:t>&amp; control</a:t>
              </a:r>
            </a:p>
          </p:txBody>
        </p:sp>
        <p:sp>
          <p:nvSpPr>
            <p:cNvPr id="30" name="TextBox 29">
              <a:extLst>
                <a:ext uri="{FF2B5EF4-FFF2-40B4-BE49-F238E27FC236}">
                  <a16:creationId xmlns:a16="http://schemas.microsoft.com/office/drawing/2014/main" id="{408B35F5-4308-4684-8199-D7564724884E}"/>
                </a:ext>
              </a:extLst>
            </p:cNvPr>
            <p:cNvSpPr txBox="1"/>
            <p:nvPr/>
          </p:nvSpPr>
          <p:spPr>
            <a:xfrm>
              <a:off x="1346934" y="5454272"/>
              <a:ext cx="2358335"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Kubernetes developer tooling</a:t>
              </a:r>
            </a:p>
          </p:txBody>
        </p:sp>
        <p:sp>
          <p:nvSpPr>
            <p:cNvPr id="31" name="Oval 30">
              <a:extLst>
                <a:ext uri="{FF2B5EF4-FFF2-40B4-BE49-F238E27FC236}">
                  <a16:creationId xmlns:a16="http://schemas.microsoft.com/office/drawing/2014/main" id="{41C6DBD1-5418-4467-B835-F7A58062C50F}"/>
                </a:ext>
              </a:extLst>
            </p:cNvPr>
            <p:cNvSpPr/>
            <p:nvPr/>
          </p:nvSpPr>
          <p:spPr bwMode="auto">
            <a:xfrm rot="16200000">
              <a:off x="4745539" y="365079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32" name="Oval 31">
              <a:extLst>
                <a:ext uri="{FF2B5EF4-FFF2-40B4-BE49-F238E27FC236}">
                  <a16:creationId xmlns:a16="http://schemas.microsoft.com/office/drawing/2014/main" id="{FA989E39-C052-4D40-8B3E-6EA10E8569D8}"/>
                </a:ext>
              </a:extLst>
            </p:cNvPr>
            <p:cNvSpPr/>
            <p:nvPr/>
          </p:nvSpPr>
          <p:spPr bwMode="auto">
            <a:xfrm rot="16200000">
              <a:off x="8303677" y="365079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33" name="Oval 32">
              <a:extLst>
                <a:ext uri="{FF2B5EF4-FFF2-40B4-BE49-F238E27FC236}">
                  <a16:creationId xmlns:a16="http://schemas.microsoft.com/office/drawing/2014/main" id="{BAA4085C-AB1F-4F0C-93B1-103135AD466E}"/>
                </a:ext>
              </a:extLst>
            </p:cNvPr>
            <p:cNvSpPr/>
            <p:nvPr/>
          </p:nvSpPr>
          <p:spPr bwMode="auto">
            <a:xfrm rot="16200000">
              <a:off x="5094084" y="2807487"/>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4" name="Picture 6">
              <a:extLst>
                <a:ext uri="{FF2B5EF4-FFF2-40B4-BE49-F238E27FC236}">
                  <a16:creationId xmlns:a16="http://schemas.microsoft.com/office/drawing/2014/main" id="{C20DA7E0-38F6-461D-9170-480CE110F7C3}"/>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10811" y="2925245"/>
              <a:ext cx="404289" cy="414921"/>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628A13AA-0287-48D8-A8A4-55D2BAF5DB81}"/>
                </a:ext>
              </a:extLst>
            </p:cNvPr>
            <p:cNvSpPr/>
            <p:nvPr/>
          </p:nvSpPr>
          <p:spPr bwMode="auto">
            <a:xfrm rot="16200000">
              <a:off x="6525749" y="565033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6" name="Picture 10">
              <a:extLst>
                <a:ext uri="{FF2B5EF4-FFF2-40B4-BE49-F238E27FC236}">
                  <a16:creationId xmlns:a16="http://schemas.microsoft.com/office/drawing/2014/main" id="{91E57BEA-C09C-480A-AB9E-D996FB23E870}"/>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8444894" y="3779188"/>
              <a:ext cx="355309" cy="393643"/>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3CB011C8-EE33-4247-8F3C-35E4C0C438DC}"/>
                </a:ext>
              </a:extLst>
            </p:cNvPr>
            <p:cNvSpPr/>
            <p:nvPr/>
          </p:nvSpPr>
          <p:spPr bwMode="auto">
            <a:xfrm rot="16200000">
              <a:off x="5472241" y="5376848"/>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8" name="Picture 16">
              <a:extLst>
                <a:ext uri="{FF2B5EF4-FFF2-40B4-BE49-F238E27FC236}">
                  <a16:creationId xmlns:a16="http://schemas.microsoft.com/office/drawing/2014/main" id="{D975C820-A308-4D65-A1BC-416A93DB9A17}"/>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5540865" y="5575040"/>
              <a:ext cx="526493" cy="3050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7">
              <a:extLst>
                <a:ext uri="{FF2B5EF4-FFF2-40B4-BE49-F238E27FC236}">
                  <a16:creationId xmlns:a16="http://schemas.microsoft.com/office/drawing/2014/main" id="{29A98EA3-9FE1-4D9C-8D79-B6B7B964C96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592748" y="5829650"/>
              <a:ext cx="503746" cy="30031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a:extLst>
                <a:ext uri="{FF2B5EF4-FFF2-40B4-BE49-F238E27FC236}">
                  <a16:creationId xmlns:a16="http://schemas.microsoft.com/office/drawing/2014/main" id="{3FACCE1E-ECCA-4E6D-BB5B-0CD83EFE7A15}"/>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7747668" y="5543207"/>
              <a:ext cx="338608" cy="31771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E3FDC1E-8D85-4C10-A052-A36D10E42816}"/>
                </a:ext>
              </a:extLst>
            </p:cNvPr>
            <p:cNvSpPr txBox="1"/>
            <p:nvPr/>
          </p:nvSpPr>
          <p:spPr>
            <a:xfrm>
              <a:off x="4389014" y="3051240"/>
              <a:ext cx="623790"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Helm</a:t>
              </a:r>
            </a:p>
          </p:txBody>
        </p:sp>
        <p:grpSp>
          <p:nvGrpSpPr>
            <p:cNvPr id="60" name="Group 59">
              <a:extLst>
                <a:ext uri="{FF2B5EF4-FFF2-40B4-BE49-F238E27FC236}">
                  <a16:creationId xmlns:a16="http://schemas.microsoft.com/office/drawing/2014/main" id="{29F3A8E1-36F7-495B-8929-3E817AD9F927}"/>
                </a:ext>
              </a:extLst>
            </p:cNvPr>
            <p:cNvGrpSpPr/>
            <p:nvPr/>
          </p:nvGrpSpPr>
          <p:grpSpPr>
            <a:xfrm>
              <a:off x="7021774" y="2239617"/>
              <a:ext cx="650438" cy="637742"/>
              <a:chOff x="4681611" y="2921188"/>
              <a:chExt cx="650530" cy="650530"/>
            </a:xfrm>
          </p:grpSpPr>
          <p:sp>
            <p:nvSpPr>
              <p:cNvPr id="62" name="Oval 61">
                <a:extLst>
                  <a:ext uri="{FF2B5EF4-FFF2-40B4-BE49-F238E27FC236}">
                    <a16:creationId xmlns:a16="http://schemas.microsoft.com/office/drawing/2014/main" id="{A390E121-7298-421F-BE31-4C3391B5D1B0}"/>
                  </a:ext>
                </a:extLst>
              </p:cNvPr>
              <p:cNvSpPr/>
              <p:nvPr/>
            </p:nvSpPr>
            <p:spPr bwMode="auto">
              <a:xfrm rot="16200000">
                <a:off x="4681611" y="2921188"/>
                <a:ext cx="650530" cy="650530"/>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63" name="Picture 62">
                <a:extLst>
                  <a:ext uri="{FF2B5EF4-FFF2-40B4-BE49-F238E27FC236}">
                    <a16:creationId xmlns:a16="http://schemas.microsoft.com/office/drawing/2014/main" id="{3E1560EA-9167-4897-9BA7-F41C6816EE5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842910" y="3057426"/>
                <a:ext cx="352821" cy="382036"/>
              </a:xfrm>
              <a:prstGeom prst="rect">
                <a:avLst/>
              </a:prstGeom>
            </p:spPr>
          </p:pic>
        </p:grpSp>
        <p:sp>
          <p:nvSpPr>
            <p:cNvPr id="61" name="TextBox 60">
              <a:extLst>
                <a:ext uri="{FF2B5EF4-FFF2-40B4-BE49-F238E27FC236}">
                  <a16:creationId xmlns:a16="http://schemas.microsoft.com/office/drawing/2014/main" id="{FFAB6B1A-BA5C-4741-A48E-DC68069F28F8}"/>
                </a:ext>
              </a:extLst>
            </p:cNvPr>
            <p:cNvSpPr txBox="1"/>
            <p:nvPr/>
          </p:nvSpPr>
          <p:spPr>
            <a:xfrm>
              <a:off x="7752201" y="2438784"/>
              <a:ext cx="623790"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CNAB</a:t>
              </a:r>
            </a:p>
          </p:txBody>
        </p:sp>
        <p:sp>
          <p:nvSpPr>
            <p:cNvPr id="43" name="TextBox 42">
              <a:extLst>
                <a:ext uri="{FF2B5EF4-FFF2-40B4-BE49-F238E27FC236}">
                  <a16:creationId xmlns:a16="http://schemas.microsoft.com/office/drawing/2014/main" id="{BB88DBE1-04B1-4798-9834-A9C85F7FCF22}"/>
                </a:ext>
              </a:extLst>
            </p:cNvPr>
            <p:cNvSpPr txBox="1"/>
            <p:nvPr/>
          </p:nvSpPr>
          <p:spPr>
            <a:xfrm>
              <a:off x="3516847" y="3894544"/>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Virtual Kubelet</a:t>
              </a:r>
            </a:p>
          </p:txBody>
        </p:sp>
        <p:sp>
          <p:nvSpPr>
            <p:cNvPr id="45" name="TextBox 44">
              <a:extLst>
                <a:ext uri="{FF2B5EF4-FFF2-40B4-BE49-F238E27FC236}">
                  <a16:creationId xmlns:a16="http://schemas.microsoft.com/office/drawing/2014/main" id="{3AFCDCBA-F7C3-4BBC-BDF3-9C360CC68EA5}"/>
                </a:ext>
              </a:extLst>
            </p:cNvPr>
            <p:cNvSpPr txBox="1"/>
            <p:nvPr/>
          </p:nvSpPr>
          <p:spPr>
            <a:xfrm>
              <a:off x="4243434" y="5620601"/>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Draft</a:t>
              </a:r>
            </a:p>
          </p:txBody>
        </p:sp>
        <p:sp>
          <p:nvSpPr>
            <p:cNvPr id="46" name="TextBox 45">
              <a:extLst>
                <a:ext uri="{FF2B5EF4-FFF2-40B4-BE49-F238E27FC236}">
                  <a16:creationId xmlns:a16="http://schemas.microsoft.com/office/drawing/2014/main" id="{27ACF5D4-FD26-4AA5-BEFF-2180B4AD6F19}"/>
                </a:ext>
              </a:extLst>
            </p:cNvPr>
            <p:cNvSpPr txBox="1"/>
            <p:nvPr/>
          </p:nvSpPr>
          <p:spPr>
            <a:xfrm>
              <a:off x="7214372" y="6147068"/>
              <a:ext cx="1144643"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Brigade</a:t>
              </a:r>
            </a:p>
          </p:txBody>
        </p:sp>
        <p:sp>
          <p:nvSpPr>
            <p:cNvPr id="47" name="TextBox 46">
              <a:extLst>
                <a:ext uri="{FF2B5EF4-FFF2-40B4-BE49-F238E27FC236}">
                  <a16:creationId xmlns:a16="http://schemas.microsoft.com/office/drawing/2014/main" id="{F79FFD6D-F8E5-40FA-8425-6413609EE605}"/>
                </a:ext>
              </a:extLst>
            </p:cNvPr>
            <p:cNvSpPr txBox="1"/>
            <p:nvPr/>
          </p:nvSpPr>
          <p:spPr>
            <a:xfrm>
              <a:off x="8313500" y="5620601"/>
              <a:ext cx="2281340"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VS Code Kubernetes Extensions</a:t>
              </a:r>
            </a:p>
          </p:txBody>
        </p:sp>
        <p:pic>
          <p:nvPicPr>
            <p:cNvPr id="48" name="Picture 47">
              <a:extLst>
                <a:ext uri="{FF2B5EF4-FFF2-40B4-BE49-F238E27FC236}">
                  <a16:creationId xmlns:a16="http://schemas.microsoft.com/office/drawing/2014/main" id="{985DD661-1675-4C9A-9A5B-A307DB9AB47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67702" y="3783141"/>
              <a:ext cx="393416" cy="385737"/>
            </a:xfrm>
            <a:prstGeom prst="rect">
              <a:avLst/>
            </a:prstGeom>
          </p:spPr>
        </p:pic>
        <p:sp>
          <p:nvSpPr>
            <p:cNvPr id="57" name="Oval 56">
              <a:extLst>
                <a:ext uri="{FF2B5EF4-FFF2-40B4-BE49-F238E27FC236}">
                  <a16:creationId xmlns:a16="http://schemas.microsoft.com/office/drawing/2014/main" id="{70342706-1A88-4F07-967D-24015F571E1D}"/>
                </a:ext>
              </a:extLst>
            </p:cNvPr>
            <p:cNvSpPr/>
            <p:nvPr/>
          </p:nvSpPr>
          <p:spPr bwMode="auto">
            <a:xfrm rot="16200000">
              <a:off x="7974031" y="2807487"/>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1" name="Oval 50">
              <a:extLst>
                <a:ext uri="{FF2B5EF4-FFF2-40B4-BE49-F238E27FC236}">
                  <a16:creationId xmlns:a16="http://schemas.microsoft.com/office/drawing/2014/main" id="{FD6785B6-D90F-46CA-9EA0-158D9E4463FF}"/>
                </a:ext>
              </a:extLst>
            </p:cNvPr>
            <p:cNvSpPr/>
            <p:nvPr/>
          </p:nvSpPr>
          <p:spPr bwMode="auto">
            <a:xfrm rot="16200000">
              <a:off x="6022964" y="223326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2" name="Oval 51">
              <a:extLst>
                <a:ext uri="{FF2B5EF4-FFF2-40B4-BE49-F238E27FC236}">
                  <a16:creationId xmlns:a16="http://schemas.microsoft.com/office/drawing/2014/main" id="{D7E424DA-FE90-4D8F-987A-E40166376634}"/>
                </a:ext>
              </a:extLst>
            </p:cNvPr>
            <p:cNvSpPr/>
            <p:nvPr/>
          </p:nvSpPr>
          <p:spPr bwMode="auto">
            <a:xfrm rot="16200000">
              <a:off x="4840775" y="452854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3" name="Oval 52">
              <a:extLst>
                <a:ext uri="{FF2B5EF4-FFF2-40B4-BE49-F238E27FC236}">
                  <a16:creationId xmlns:a16="http://schemas.microsoft.com/office/drawing/2014/main" id="{40AE7373-AC0C-41AB-ABE8-35BD5661946A}"/>
                </a:ext>
              </a:extLst>
            </p:cNvPr>
            <p:cNvSpPr/>
            <p:nvPr/>
          </p:nvSpPr>
          <p:spPr bwMode="auto">
            <a:xfrm rot="16200000">
              <a:off x="8223867" y="452854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5" name="TextBox 54">
              <a:extLst>
                <a:ext uri="{FF2B5EF4-FFF2-40B4-BE49-F238E27FC236}">
                  <a16:creationId xmlns:a16="http://schemas.microsoft.com/office/drawing/2014/main" id="{4A517525-5C0E-44FC-8BDA-04BD388910A3}"/>
                </a:ext>
              </a:extLst>
            </p:cNvPr>
            <p:cNvSpPr txBox="1"/>
            <p:nvPr/>
          </p:nvSpPr>
          <p:spPr>
            <a:xfrm>
              <a:off x="3603290" y="4772293"/>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KEDA</a:t>
              </a:r>
            </a:p>
          </p:txBody>
        </p:sp>
        <p:sp>
          <p:nvSpPr>
            <p:cNvPr id="56" name="TextBox 55">
              <a:extLst>
                <a:ext uri="{FF2B5EF4-FFF2-40B4-BE49-F238E27FC236}">
                  <a16:creationId xmlns:a16="http://schemas.microsoft.com/office/drawing/2014/main" id="{35D51F3E-598F-48A6-A44C-9F6DFA96C889}"/>
                </a:ext>
              </a:extLst>
            </p:cNvPr>
            <p:cNvSpPr txBox="1"/>
            <p:nvPr/>
          </p:nvSpPr>
          <p:spPr>
            <a:xfrm>
              <a:off x="8971164" y="4772293"/>
              <a:ext cx="1867502"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Service Mesh Interface</a:t>
              </a:r>
            </a:p>
          </p:txBody>
        </p:sp>
        <p:pic>
          <p:nvPicPr>
            <p:cNvPr id="22" name="Picture 21">
              <a:extLst>
                <a:ext uri="{FF2B5EF4-FFF2-40B4-BE49-F238E27FC236}">
                  <a16:creationId xmlns:a16="http://schemas.microsoft.com/office/drawing/2014/main" id="{7523A461-B429-4D11-B0CE-813B34146F94}"/>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332389" y="4643410"/>
              <a:ext cx="420698" cy="420698"/>
            </a:xfrm>
            <a:prstGeom prst="rect">
              <a:avLst/>
            </a:prstGeom>
          </p:spPr>
        </p:pic>
      </p:grpSp>
      <p:pic>
        <p:nvPicPr>
          <p:cNvPr id="69" name="Picture 68">
            <a:extLst>
              <a:ext uri="{FF2B5EF4-FFF2-40B4-BE49-F238E27FC236}">
                <a16:creationId xmlns:a16="http://schemas.microsoft.com/office/drawing/2014/main" id="{357355CC-7C71-45FE-9FD6-94705BFBB609}"/>
              </a:ext>
            </a:extLst>
          </p:cNvPr>
          <p:cNvPicPr>
            <a:picLocks noChangeAspect="1"/>
          </p:cNvPicPr>
          <p:nvPr/>
        </p:nvPicPr>
        <p:blipFill>
          <a:blip r:embed="rId11" cstate="screen">
            <a:clrChange>
              <a:clrFrom>
                <a:srgbClr val="000000"/>
              </a:clrFrom>
              <a:clrTo>
                <a:srgbClr val="000000">
                  <a:alpha val="0"/>
                </a:srgbClr>
              </a:clrTo>
            </a:clrChange>
            <a:extLst>
              <a:ext uri="{28A0092B-C50C-407E-A947-70E740481C1C}">
                <a14:useLocalDpi xmlns:a14="http://schemas.microsoft.com/office/drawing/2010/main"/>
              </a:ext>
            </a:extLst>
          </a:blip>
          <a:stretch>
            <a:fillRect/>
          </a:stretch>
        </p:blipFill>
        <p:spPr>
          <a:xfrm>
            <a:off x="6096000" y="2385803"/>
            <a:ext cx="487389" cy="358570"/>
          </a:xfrm>
          <a:prstGeom prst="rect">
            <a:avLst/>
          </a:prstGeom>
        </p:spPr>
      </p:pic>
      <p:pic>
        <p:nvPicPr>
          <p:cNvPr id="70" name="Picture 69">
            <a:extLst>
              <a:ext uri="{FF2B5EF4-FFF2-40B4-BE49-F238E27FC236}">
                <a16:creationId xmlns:a16="http://schemas.microsoft.com/office/drawing/2014/main" id="{2E8A0073-EF37-45BB-A7B9-169FD56E2169}"/>
              </a:ext>
            </a:extLst>
          </p:cNvPr>
          <p:cNvPicPr>
            <a:picLocks noChangeAspect="1"/>
          </p:cNvPicPr>
          <p:nvPr/>
        </p:nvPicPr>
        <p:blipFill rotWithShape="1">
          <a:blip r:embed="rId12" cstate="screen">
            <a:clrChange>
              <a:clrFrom>
                <a:srgbClr val="000000"/>
              </a:clrFrom>
              <a:clrTo>
                <a:srgbClr val="000000">
                  <a:alpha val="0"/>
                </a:srgbClr>
              </a:clrTo>
            </a:clrChange>
            <a:extLst>
              <a:ext uri="{28A0092B-C50C-407E-A947-70E740481C1C}">
                <a14:useLocalDpi xmlns:a14="http://schemas.microsoft.com/office/drawing/2010/main"/>
              </a:ext>
            </a:extLst>
          </a:blip>
          <a:srcRect/>
          <a:stretch/>
        </p:blipFill>
        <p:spPr>
          <a:xfrm>
            <a:off x="8113266" y="2969034"/>
            <a:ext cx="355466" cy="358570"/>
          </a:xfrm>
          <a:prstGeom prst="rect">
            <a:avLst/>
          </a:prstGeom>
        </p:spPr>
      </p:pic>
      <p:sp>
        <p:nvSpPr>
          <p:cNvPr id="71" name="TextBox 70">
            <a:extLst>
              <a:ext uri="{FF2B5EF4-FFF2-40B4-BE49-F238E27FC236}">
                <a16:creationId xmlns:a16="http://schemas.microsoft.com/office/drawing/2014/main" id="{03FA0434-3BBC-471F-AF1E-F59F943C44CE}"/>
              </a:ext>
            </a:extLst>
          </p:cNvPr>
          <p:cNvSpPr txBox="1"/>
          <p:nvPr/>
        </p:nvSpPr>
        <p:spPr>
          <a:xfrm>
            <a:off x="4970282" y="2353430"/>
            <a:ext cx="939949" cy="166199"/>
          </a:xfrm>
          <a:prstGeom prst="rect">
            <a:avLst/>
          </a:prstGeom>
          <a:noFill/>
        </p:spPr>
        <p:txBody>
          <a:bodyPr wrap="square" lIns="0" tIns="0" rIns="0" bIns="0" rtlCol="0">
            <a:spAutoFit/>
          </a:bodyPr>
          <a:lstStyle/>
          <a:p>
            <a:pPr algn="r">
              <a:lnSpc>
                <a:spcPct val="90000"/>
              </a:lnSpc>
              <a:spcAft>
                <a:spcPts val="600"/>
              </a:spcAft>
            </a:pPr>
            <a:r>
              <a:rPr lang="en-US" sz="1200" dirty="0" err="1">
                <a:solidFill>
                  <a:schemeClr val="bg1"/>
                </a:solidFill>
              </a:rPr>
              <a:t>Dapr</a:t>
            </a:r>
            <a:endParaRPr lang="en-US" sz="1200" dirty="0">
              <a:solidFill>
                <a:schemeClr val="bg1"/>
              </a:solidFill>
            </a:endParaRPr>
          </a:p>
        </p:txBody>
      </p:sp>
      <p:sp>
        <p:nvSpPr>
          <p:cNvPr id="72" name="TextBox 71">
            <a:extLst>
              <a:ext uri="{FF2B5EF4-FFF2-40B4-BE49-F238E27FC236}">
                <a16:creationId xmlns:a16="http://schemas.microsoft.com/office/drawing/2014/main" id="{B638E97C-2482-419C-8FA6-D87F6DBB75C9}"/>
              </a:ext>
            </a:extLst>
          </p:cNvPr>
          <p:cNvSpPr txBox="1"/>
          <p:nvPr/>
        </p:nvSpPr>
        <p:spPr>
          <a:xfrm>
            <a:off x="8647357" y="2982328"/>
            <a:ext cx="1095185" cy="332402"/>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Open Container Initiative</a:t>
            </a:r>
          </a:p>
        </p:txBody>
      </p:sp>
      <p:sp>
        <p:nvSpPr>
          <p:cNvPr id="73" name="TextBox 72">
            <a:extLst>
              <a:ext uri="{FF2B5EF4-FFF2-40B4-BE49-F238E27FC236}">
                <a16:creationId xmlns:a16="http://schemas.microsoft.com/office/drawing/2014/main" id="{7293C1E1-7984-4592-8936-C6D906AC0FF7}"/>
              </a:ext>
            </a:extLst>
          </p:cNvPr>
          <p:cNvSpPr txBox="1"/>
          <p:nvPr/>
        </p:nvSpPr>
        <p:spPr>
          <a:xfrm>
            <a:off x="9032141" y="3882501"/>
            <a:ext cx="1332964"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Gatekeeper</a:t>
            </a:r>
          </a:p>
        </p:txBody>
      </p:sp>
      <p:pic>
        <p:nvPicPr>
          <p:cNvPr id="4" name="Graphic 3">
            <a:extLst>
              <a:ext uri="{FF2B5EF4-FFF2-40B4-BE49-F238E27FC236}">
                <a16:creationId xmlns:a16="http://schemas.microsoft.com/office/drawing/2014/main" id="{96182459-CA79-4F1D-89E5-023A219EEC5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87129" y="4757961"/>
            <a:ext cx="560882" cy="237060"/>
          </a:xfrm>
          <a:prstGeom prst="rect">
            <a:avLst/>
          </a:prstGeom>
        </p:spPr>
      </p:pic>
    </p:spTree>
    <p:extLst>
      <p:ext uri="{BB962C8B-B14F-4D97-AF65-F5344CB8AC3E}">
        <p14:creationId xmlns:p14="http://schemas.microsoft.com/office/powerpoint/2010/main" val="91054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in front of a building&#10;&#10;Description automatically generated">
            <a:extLst>
              <a:ext uri="{FF2B5EF4-FFF2-40B4-BE49-F238E27FC236}">
                <a16:creationId xmlns:a16="http://schemas.microsoft.com/office/drawing/2014/main" id="{C7BA7A19-583E-4B7F-B22B-79C0BA15EEBA}"/>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498601" y="987935"/>
            <a:ext cx="225828" cy="33527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741943" y="1017075"/>
            <a:ext cx="2388307"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Speed of innovation</a:t>
            </a: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1630007" y="3165802"/>
            <a:ext cx="304657" cy="30479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99CA44E-6886-435D-B857-775B6A33C79A}"/>
              </a:ext>
            </a:extLst>
          </p:cNvPr>
          <p:cNvSpPr txBox="1"/>
          <p:nvPr/>
        </p:nvSpPr>
        <p:spPr>
          <a:xfrm>
            <a:off x="1932115" y="3179702"/>
            <a:ext cx="1198135"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Reliability </a:t>
            </a:r>
          </a:p>
        </p:txBody>
      </p:sp>
      <p:sp>
        <p:nvSpPr>
          <p:cNvPr id="37" name="TextBox 36">
            <a:extLst>
              <a:ext uri="{FF2B5EF4-FFF2-40B4-BE49-F238E27FC236}">
                <a16:creationId xmlns:a16="http://schemas.microsoft.com/office/drawing/2014/main" id="{8C2A081D-7957-4681-B24F-6272161AB848}"/>
              </a:ext>
            </a:extLst>
          </p:cNvPr>
          <p:cNvSpPr txBox="1"/>
          <p:nvPr/>
        </p:nvSpPr>
        <p:spPr>
          <a:xfrm>
            <a:off x="1254781" y="5453128"/>
            <a:ext cx="1875469"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Security at scale</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906253" y="5439228"/>
            <a:ext cx="300734" cy="30479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descr="Image result for ASOS logo png">
            <a:hlinkClick r:id="rId4"/>
            <a:extLst>
              <a:ext uri="{FF2B5EF4-FFF2-40B4-BE49-F238E27FC236}">
                <a16:creationId xmlns:a16="http://schemas.microsoft.com/office/drawing/2014/main" id="{DD2109B4-268D-45A8-BEE3-2B858B919FFD}"/>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348939" y="3003200"/>
            <a:ext cx="2470714" cy="71905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tory logo">
            <a:hlinkClick r:id="rId7"/>
            <a:extLst>
              <a:ext uri="{FF2B5EF4-FFF2-40B4-BE49-F238E27FC236}">
                <a16:creationId xmlns:a16="http://schemas.microsoft.com/office/drawing/2014/main" id="{43752D46-6ADE-4247-81B9-20B0D8C3DF6D}"/>
              </a:ext>
            </a:extLst>
          </p:cNvPr>
          <p:cNvPicPr>
            <a:picLocks noChangeAspect="1" noChangeArrowheads="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5179503" y="792728"/>
            <a:ext cx="3090914" cy="7256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logo&#10;&#10;Description automatically generated">
            <a:extLst>
              <a:ext uri="{FF2B5EF4-FFF2-40B4-BE49-F238E27FC236}">
                <a16:creationId xmlns:a16="http://schemas.microsoft.com/office/drawing/2014/main" id="{7F308494-A8C2-44EF-B730-150ACAC0B26E}"/>
              </a:ext>
            </a:extLst>
          </p:cNvPr>
          <p:cNvPicPr>
            <a:picLocks noChangeAspect="1"/>
          </p:cNvPicPr>
          <p:nvPr/>
        </p:nvPicPr>
        <p:blipFill>
          <a:blip r:embed="rId9" cstate="screen">
            <a:lum bright="70000" contrast="-70000"/>
            <a:extLst>
              <a:ext uri="{28A0092B-C50C-407E-A947-70E740481C1C}">
                <a14:useLocalDpi xmlns:a14="http://schemas.microsoft.com/office/drawing/2010/main"/>
              </a:ext>
            </a:extLst>
          </a:blip>
          <a:stretch>
            <a:fillRect/>
          </a:stretch>
        </p:blipFill>
        <p:spPr>
          <a:xfrm>
            <a:off x="4252893" y="3633204"/>
            <a:ext cx="4017524" cy="4017524"/>
          </a:xfrm>
          <a:prstGeom prst="rect">
            <a:avLst/>
          </a:prstGeom>
        </p:spPr>
      </p:pic>
    </p:spTree>
    <p:extLst>
      <p:ext uri="{BB962C8B-B14F-4D97-AF65-F5344CB8AC3E}">
        <p14:creationId xmlns:p14="http://schemas.microsoft.com/office/powerpoint/2010/main" val="233917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601A55-45C4-4A86-B422-4B13A84098C0}"/>
              </a:ext>
            </a:extLst>
          </p:cNvPr>
          <p:cNvSpPr/>
          <p:nvPr/>
        </p:nvSpPr>
        <p:spPr>
          <a:xfrm>
            <a:off x="455995" y="2419823"/>
            <a:ext cx="4226072" cy="3662541"/>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Challenge</a:t>
            </a:r>
          </a:p>
          <a:p>
            <a:r>
              <a:rPr lang="en-US" sz="1600">
                <a:solidFill>
                  <a:srgbClr val="000000"/>
                </a:solidFill>
                <a:latin typeface="Segoe UI" panose="020B0502040204020203" pitchFamily="34" charset="0"/>
                <a:cs typeface="Segoe UI" panose="020B0502040204020203" pitchFamily="34" charset="0"/>
              </a:rPr>
              <a:t>With numerous competitors, big and small, entering the healthcare market, we need to accelerate delivery of improved functionality and new features to our customers to stay ahead of the competition.</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Outcome</a:t>
            </a:r>
          </a:p>
          <a:p>
            <a:r>
              <a:rPr lang="en-US" sz="1600">
                <a:solidFill>
                  <a:srgbClr val="000000"/>
                </a:solidFill>
                <a:latin typeface="Segoe UI" panose="020B0502040204020203" pitchFamily="34" charset="0"/>
                <a:cs typeface="Segoe UI" panose="020B0502040204020203" pitchFamily="34" charset="0"/>
              </a:rPr>
              <a:t>Developers can quickly and easily work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with their containerized applications with minimal operations and maintenance overhead, leading to shorter release cycles and helping the company achieve its desired continuous delivery approach.</a:t>
            </a:r>
          </a:p>
        </p:txBody>
      </p:sp>
      <p:sp>
        <p:nvSpPr>
          <p:cNvPr id="13" name="Title 3">
            <a:extLst>
              <a:ext uri="{FF2B5EF4-FFF2-40B4-BE49-F238E27FC236}">
                <a16:creationId xmlns:a16="http://schemas.microsoft.com/office/drawing/2014/main" id="{C1B542AB-8EDC-43D2-BA76-F711F77E0A5B}"/>
              </a:ext>
            </a:extLst>
          </p:cNvPr>
          <p:cNvSpPr txBox="1">
            <a:spLocks/>
          </p:cNvSpPr>
          <p:nvPr/>
        </p:nvSpPr>
        <p:spPr>
          <a:xfrm>
            <a:off x="455995" y="580114"/>
            <a:ext cx="4467372" cy="167430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Healthcare provider stays ahead of the competition with continuous delivery on Azure</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pic>
        <p:nvPicPr>
          <p:cNvPr id="16" name="Picture 15" descr="A person sitting at a table in front of a window&#10;&#10;Description automatically generated">
            <a:extLst>
              <a:ext uri="{FF2B5EF4-FFF2-40B4-BE49-F238E27FC236}">
                <a16:creationId xmlns:a16="http://schemas.microsoft.com/office/drawing/2014/main" id="{76980BAA-F445-4EE9-9546-9F50A68E66E3}"/>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334000" y="1962"/>
            <a:ext cx="6858000" cy="6854075"/>
          </a:xfrm>
          <a:custGeom>
            <a:avLst/>
            <a:gdLst>
              <a:gd name="connsiteX0" fmla="*/ 0 w 6858000"/>
              <a:gd name="connsiteY0" fmla="*/ 0 h 6854075"/>
              <a:gd name="connsiteX1" fmla="*/ 6858000 w 6858000"/>
              <a:gd name="connsiteY1" fmla="*/ 0 h 6854075"/>
              <a:gd name="connsiteX2" fmla="*/ 6858000 w 6858000"/>
              <a:gd name="connsiteY2" fmla="*/ 6854075 h 6854075"/>
              <a:gd name="connsiteX3" fmla="*/ 0 w 6858000"/>
              <a:gd name="connsiteY3" fmla="*/ 6854075 h 6854075"/>
            </a:gdLst>
            <a:ahLst/>
            <a:cxnLst>
              <a:cxn ang="0">
                <a:pos x="connsiteX0" y="connsiteY0"/>
              </a:cxn>
              <a:cxn ang="0">
                <a:pos x="connsiteX1" y="connsiteY1"/>
              </a:cxn>
              <a:cxn ang="0">
                <a:pos x="connsiteX2" y="connsiteY2"/>
              </a:cxn>
              <a:cxn ang="0">
                <a:pos x="connsiteX3" y="connsiteY3"/>
              </a:cxn>
            </a:cxnLst>
            <a:rect l="l" t="t" r="r" b="b"/>
            <a:pathLst>
              <a:path w="6858000" h="6854075">
                <a:moveTo>
                  <a:pt x="0" y="0"/>
                </a:moveTo>
                <a:lnTo>
                  <a:pt x="6858000" y="0"/>
                </a:lnTo>
                <a:lnTo>
                  <a:pt x="6858000" y="6854075"/>
                </a:lnTo>
                <a:lnTo>
                  <a:pt x="0" y="6854075"/>
                </a:lnTo>
                <a:close/>
              </a:path>
            </a:pathLst>
          </a:custGeom>
        </p:spPr>
      </p:pic>
      <p:sp>
        <p:nvSpPr>
          <p:cNvPr id="17" name="Rectangle 16">
            <a:extLst>
              <a:ext uri="{FF2B5EF4-FFF2-40B4-BE49-F238E27FC236}">
                <a16:creationId xmlns:a16="http://schemas.microsoft.com/office/drawing/2014/main" id="{4067EF02-7C83-42E8-A42D-52C09DF2EC1A}"/>
              </a:ext>
            </a:extLst>
          </p:cNvPr>
          <p:cNvSpPr/>
          <p:nvPr/>
        </p:nvSpPr>
        <p:spPr bwMode="auto">
          <a:xfrm>
            <a:off x="5334000" y="0"/>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1" name="Picture 2" descr="Story logo">
            <a:hlinkClick r:id="rId4"/>
            <a:extLst>
              <a:ext uri="{FF2B5EF4-FFF2-40B4-BE49-F238E27FC236}">
                <a16:creationId xmlns:a16="http://schemas.microsoft.com/office/drawing/2014/main" id="{710336C5-DF74-4384-8BC1-07C7B61052B3}"/>
              </a:ext>
            </a:extLst>
          </p:cNvPr>
          <p:cNvPicPr>
            <a:picLocks noChangeAspect="1" noChangeArrowheads="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7217543" y="3065667"/>
            <a:ext cx="3090914" cy="72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7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5850980-DE44-4876-BCF2-9D2F699A2574}"/>
              </a:ext>
            </a:extLst>
          </p:cNvPr>
          <p:cNvGrpSpPr/>
          <p:nvPr/>
        </p:nvGrpSpPr>
        <p:grpSpPr>
          <a:xfrm>
            <a:off x="7064705" y="1275488"/>
            <a:ext cx="4664280" cy="3981011"/>
            <a:chOff x="349680" y="228002"/>
            <a:chExt cx="4664280" cy="3981011"/>
          </a:xfrm>
        </p:grpSpPr>
        <p:sp>
          <p:nvSpPr>
            <p:cNvPr id="19" name="Rectangle 18">
              <a:extLst>
                <a:ext uri="{FF2B5EF4-FFF2-40B4-BE49-F238E27FC236}">
                  <a16:creationId xmlns:a16="http://schemas.microsoft.com/office/drawing/2014/main" id="{AF45C2F8-F4C0-445D-B970-1272531A1C77}"/>
                </a:ext>
              </a:extLst>
            </p:cNvPr>
            <p:cNvSpPr/>
            <p:nvPr/>
          </p:nvSpPr>
          <p:spPr>
            <a:xfrm>
              <a:off x="349680" y="228002"/>
              <a:ext cx="4664280" cy="3046988"/>
            </a:xfrm>
            <a:prstGeom prst="rect">
              <a:avLst/>
            </a:prstGeom>
          </p:spPr>
          <p:txBody>
            <a:bodyPr wrap="square">
              <a:spAutoFit/>
            </a:bodyPr>
            <a:lstStyle/>
            <a:p>
              <a:r>
                <a:rPr kumimoji="0" lang="en-US" sz="2400" b="0" i="0" u="none" strike="noStrike" kern="1200" cap="none" spc="0" normalizeH="0" baseline="0" noProof="0">
                  <a:ln>
                    <a:noFill/>
                  </a:ln>
                  <a:solidFill>
                    <a:srgbClr val="505050">
                      <a:lumMod val="75000"/>
                    </a:srgbClr>
                  </a:solidFill>
                  <a:effectLst/>
                  <a:uLnTx/>
                  <a:uFillTx/>
                  <a:latin typeface="Segoe UI Light"/>
                  <a:ea typeface="+mn-ea"/>
                  <a:cs typeface="Segoe UI Semilight" panose="020B0402040204020203" pitchFamily="34" charset="0"/>
                </a:rPr>
                <a:t>“</a:t>
              </a:r>
              <a:r>
                <a:rPr lang="en-US" sz="2400">
                  <a:solidFill>
                    <a:srgbClr val="505050">
                      <a:lumMod val="75000"/>
                    </a:srgbClr>
                  </a:solidFill>
                  <a:latin typeface="Segoe UI Light"/>
                  <a:cs typeface="Segoe UI Semilight" panose="020B0402040204020203" pitchFamily="34" charset="0"/>
                </a:rPr>
                <a:t>Internal and external developers can independently release microservices at any point in time, which makes development faster and enables a continuous delivery approach completely based on Azure. We have set an </a:t>
              </a:r>
              <a:r>
                <a:rPr lang="en-US" sz="2400" b="1">
                  <a:solidFill>
                    <a:srgbClr val="505050">
                      <a:lumMod val="75000"/>
                    </a:srgbClr>
                  </a:solidFill>
                  <a:latin typeface="Segoe UI Light"/>
                  <a:cs typeface="Segoe UI Semilight" panose="020B0402040204020203" pitchFamily="34" charset="0"/>
                </a:rPr>
                <a:t>astonishing speed for product development</a:t>
              </a:r>
              <a:r>
                <a:rPr lang="en-US" sz="2400">
                  <a:solidFill>
                    <a:srgbClr val="505050">
                      <a:lumMod val="75000"/>
                    </a:srgbClr>
                  </a:solidFill>
                  <a:latin typeface="Segoe UI Light"/>
                  <a:cs typeface="Segoe UI Semilight" panose="020B0402040204020203" pitchFamily="34" charset="0"/>
                </a:rPr>
                <a:t>. ” </a:t>
              </a:r>
            </a:p>
          </p:txBody>
        </p:sp>
        <p:sp>
          <p:nvSpPr>
            <p:cNvPr id="20" name="Rectangle 19">
              <a:extLst>
                <a:ext uri="{FF2B5EF4-FFF2-40B4-BE49-F238E27FC236}">
                  <a16:creationId xmlns:a16="http://schemas.microsoft.com/office/drawing/2014/main" id="{B084C778-9198-4D37-8236-2F692EBA2EF6}"/>
                </a:ext>
              </a:extLst>
            </p:cNvPr>
            <p:cNvSpPr/>
            <p:nvPr/>
          </p:nvSpPr>
          <p:spPr>
            <a:xfrm>
              <a:off x="349680" y="3624238"/>
              <a:ext cx="4054680" cy="584775"/>
            </a:xfrm>
            <a:prstGeom prst="rect">
              <a:avLst/>
            </a:prstGeom>
          </p:spPr>
          <p:txBody>
            <a:bodyPr wrap="square">
              <a:spAutoFit/>
            </a:bodyPr>
            <a:lstStyle/>
            <a:p>
              <a:pPr lvl="0">
                <a:defRPr/>
              </a:pPr>
              <a:r>
                <a:rPr lang="en-US" sz="1600">
                  <a:solidFill>
                    <a:srgbClr val="0078D7"/>
                  </a:solidFill>
                  <a:latin typeface="Segoe UI Semibold" panose="020B0702040204020203" pitchFamily="34" charset="0"/>
                  <a:cs typeface="Segoe UI Semibold" panose="020B0702040204020203" pitchFamily="34" charset="0"/>
                </a:rPr>
                <a:t>Thomas Friese</a:t>
              </a:r>
            </a:p>
            <a:p>
              <a:pPr lvl="0">
                <a:defRPr/>
              </a:pPr>
              <a:r>
                <a:rPr lang="en-US" sz="1600">
                  <a:solidFill>
                    <a:srgbClr val="505050">
                      <a:lumMod val="75000"/>
                    </a:srgbClr>
                  </a:solidFill>
                  <a:latin typeface="Segoe UI" panose="020B0502040204020203" pitchFamily="34" charset="0"/>
                  <a:cs typeface="Segoe UI" panose="020B0502040204020203" pitchFamily="34" charset="0"/>
                </a:rPr>
                <a:t>Vice President, Digital Ecosystem Platform </a:t>
              </a:r>
            </a:p>
          </p:txBody>
        </p:sp>
      </p:grpSp>
      <p:pic>
        <p:nvPicPr>
          <p:cNvPr id="18" name="Picture 17" descr="A person sitting at a table in front of a window&#10;&#10;Description automatically generated">
            <a:extLst>
              <a:ext uri="{FF2B5EF4-FFF2-40B4-BE49-F238E27FC236}">
                <a16:creationId xmlns:a16="http://schemas.microsoft.com/office/drawing/2014/main" id="{CA4ED3B7-B876-4D6F-95E3-D97303918DE6}"/>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1962"/>
            <a:ext cx="6858000" cy="6854075"/>
          </a:xfrm>
          <a:custGeom>
            <a:avLst/>
            <a:gdLst>
              <a:gd name="connsiteX0" fmla="*/ 0 w 6858000"/>
              <a:gd name="connsiteY0" fmla="*/ 0 h 6854075"/>
              <a:gd name="connsiteX1" fmla="*/ 6858000 w 6858000"/>
              <a:gd name="connsiteY1" fmla="*/ 0 h 6854075"/>
              <a:gd name="connsiteX2" fmla="*/ 6858000 w 6858000"/>
              <a:gd name="connsiteY2" fmla="*/ 6854075 h 6854075"/>
              <a:gd name="connsiteX3" fmla="*/ 0 w 6858000"/>
              <a:gd name="connsiteY3" fmla="*/ 6854075 h 6854075"/>
            </a:gdLst>
            <a:ahLst/>
            <a:cxnLst>
              <a:cxn ang="0">
                <a:pos x="connsiteX0" y="connsiteY0"/>
              </a:cxn>
              <a:cxn ang="0">
                <a:pos x="connsiteX1" y="connsiteY1"/>
              </a:cxn>
              <a:cxn ang="0">
                <a:pos x="connsiteX2" y="connsiteY2"/>
              </a:cxn>
              <a:cxn ang="0">
                <a:pos x="connsiteX3" y="connsiteY3"/>
              </a:cxn>
            </a:cxnLst>
            <a:rect l="l" t="t" r="r" b="b"/>
            <a:pathLst>
              <a:path w="6858000" h="6854075">
                <a:moveTo>
                  <a:pt x="0" y="0"/>
                </a:moveTo>
                <a:lnTo>
                  <a:pt x="6858000" y="0"/>
                </a:lnTo>
                <a:lnTo>
                  <a:pt x="6858000" y="6854075"/>
                </a:lnTo>
                <a:lnTo>
                  <a:pt x="0" y="6854075"/>
                </a:lnTo>
                <a:close/>
              </a:path>
            </a:pathLst>
          </a:custGeom>
        </p:spPr>
      </p:pic>
      <p:sp>
        <p:nvSpPr>
          <p:cNvPr id="4" name="Rectangle 3">
            <a:extLst>
              <a:ext uri="{FF2B5EF4-FFF2-40B4-BE49-F238E27FC236}">
                <a16:creationId xmlns:a16="http://schemas.microsoft.com/office/drawing/2014/main" id="{8240F72A-B330-4295-B9CE-16B22BDD8F98}"/>
              </a:ext>
            </a:extLst>
          </p:cNvPr>
          <p:cNvSpPr/>
          <p:nvPr/>
        </p:nvSpPr>
        <p:spPr bwMode="auto">
          <a:xfrm>
            <a:off x="0" y="0"/>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8" name="Picture 2" descr="Story logo">
            <a:hlinkClick r:id="rId4"/>
            <a:extLst>
              <a:ext uri="{FF2B5EF4-FFF2-40B4-BE49-F238E27FC236}">
                <a16:creationId xmlns:a16="http://schemas.microsoft.com/office/drawing/2014/main" id="{0CEA075E-F715-4512-BB70-9BB916E08F17}"/>
              </a:ext>
            </a:extLst>
          </p:cNvPr>
          <p:cNvPicPr>
            <a:picLocks noChangeAspect="1" noChangeArrowheads="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1883543" y="3065667"/>
            <a:ext cx="3090914" cy="72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79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11.xml><?xml version="1.0" encoding="utf-8"?>
<a:theme xmlns:a="http://schemas.openxmlformats.org/drawingml/2006/main" name="1_Dynamics 365">
  <a:themeElements>
    <a:clrScheme name="Custom 6">
      <a:dk1>
        <a:srgbClr val="3C3C41"/>
      </a:dk1>
      <a:lt1>
        <a:srgbClr val="FFFFFF"/>
      </a:lt1>
      <a:dk2>
        <a:srgbClr val="0078D4"/>
      </a:dk2>
      <a:lt2>
        <a:srgbClr val="FFFFFF"/>
      </a:lt2>
      <a:accent1>
        <a:srgbClr val="0078D4"/>
      </a:accent1>
      <a:accent2>
        <a:srgbClr val="EBEBEB"/>
      </a:accent2>
      <a:accent3>
        <a:srgbClr val="75757A"/>
      </a:accent3>
      <a:accent4>
        <a:srgbClr val="000041"/>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5.xml><?xml version="1.0" encoding="utf-8"?>
<a:theme xmlns:a="http://schemas.openxmlformats.org/drawingml/2006/main" name="2_SMSG Readiness Master Template 16x9">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VariableListDefinition name="Computed" displayName="Computed" id="d623ec26-8746-4a6f-900a-d5b4e296d592" isdomainofvalue="False" dataSourceId="d877e920-6868-4096-81c9-37c9023eea1e"/>
</file>

<file path=customXml/item2.xml><?xml version="1.0" encoding="utf-8"?>
<VariableList UniqueId="a9afb078-73b4-4775-9dab-a516f2b7710d" Name="System" ContentType="XML" MajorVersion="0" MinorVersion="1" isLocalCopy="False" IsBaseObject="False" DataSourceId="b8316fa1-951f-4167-a7bb-a46841d4a2bd" DataSourceMajorVersion="0" DataSourceMinorVersion="1"/>
</file>

<file path=customXml/item3.xml><?xml version="1.0" encoding="utf-8"?>
<VariableListDefinition name="System" displayName="System" id="a9afb078-73b4-4775-9dab-a516f2b7710d" isdomainofvalue="False" dataSourceId="b8316fa1-951f-4167-a7bb-a46841d4a2bd"/>
</file>

<file path=customXml/item4.xml><?xml version="1.0" encoding="utf-8"?>
<VariableList UniqueId="d623ec26-8746-4a6f-900a-d5b4e296d592" Name="Computed" ContentType="XML" MajorVersion="0" MinorVersion="1" isLocalCopy="False" IsBaseObject="False" DataSourceId="d877e920-6868-4096-81c9-37c9023eea1e" DataSourceMajorVersion="0" DataSourceMinorVersion="1"/>
</file>

<file path=customXml/item5.xml><?xml version="1.0" encoding="utf-8"?>
<AllExternalAdhocVariableMappings/>
</file>

<file path=customXml/item6.xml><?xml version="1.0" encoding="utf-8"?>
<VariableList UniqueId="19ff42f8-7c80-4d03-b2a8-436f0a70e8e2" Name="AD_HOC" ContentType="XML" MajorVersion="0" MinorVersion="1" isLocalCopy="False" IsBaseObject="False" DataSourceId="5f24842a-4b06-402e-aaaf-be33f8b83085" DataSourceMajorVersion="0" DataSourceMinorVersion="1"/>
</file>

<file path=customXml/item7.xml><?xml version="1.0" encoding="utf-8"?>
<VariableListDefinition name="AD_HOC" displayName="AD_HOC" id="19ff42f8-7c80-4d03-b2a8-436f0a70e8e2" isdomainofvalue="False" dataSourceId="5f24842a-4b06-402e-aaaf-be33f8b83085"/>
</file>

<file path=customXml/itemProps1.xml><?xml version="1.0" encoding="utf-8"?>
<ds:datastoreItem xmlns:ds="http://schemas.openxmlformats.org/officeDocument/2006/customXml" ds:itemID="{4F604816-C42E-43CC-B23E-B0343FED20AE}">
  <ds:schemaRefs/>
</ds:datastoreItem>
</file>

<file path=customXml/itemProps2.xml><?xml version="1.0" encoding="utf-8"?>
<ds:datastoreItem xmlns:ds="http://schemas.openxmlformats.org/officeDocument/2006/customXml" ds:itemID="{E3A4C92C-5CBF-455B-9612-3A12FC3D83D4}">
  <ds:schemaRefs/>
</ds:datastoreItem>
</file>

<file path=customXml/itemProps3.xml><?xml version="1.0" encoding="utf-8"?>
<ds:datastoreItem xmlns:ds="http://schemas.openxmlformats.org/officeDocument/2006/customXml" ds:itemID="{2D8746E0-2A2C-486B-9C85-0649D9950081}">
  <ds:schemaRefs/>
</ds:datastoreItem>
</file>

<file path=customXml/itemProps4.xml><?xml version="1.0" encoding="utf-8"?>
<ds:datastoreItem xmlns:ds="http://schemas.openxmlformats.org/officeDocument/2006/customXml" ds:itemID="{2DD45C8D-AB3D-4006-A154-23AC28ABCC6B}">
  <ds:schemaRefs/>
</ds:datastoreItem>
</file>

<file path=customXml/itemProps5.xml><?xml version="1.0" encoding="utf-8"?>
<ds:datastoreItem xmlns:ds="http://schemas.openxmlformats.org/officeDocument/2006/customXml" ds:itemID="{121624AD-995B-4158-A330-1B75FB918046}">
  <ds:schemaRefs/>
</ds:datastoreItem>
</file>

<file path=customXml/itemProps6.xml><?xml version="1.0" encoding="utf-8"?>
<ds:datastoreItem xmlns:ds="http://schemas.openxmlformats.org/officeDocument/2006/customXml" ds:itemID="{3F071119-64F0-4255-BDE2-E90B817E25C3}">
  <ds:schemaRefs/>
</ds:datastoreItem>
</file>

<file path=customXml/itemProps7.xml><?xml version="1.0" encoding="utf-8"?>
<ds:datastoreItem xmlns:ds="http://schemas.openxmlformats.org/officeDocument/2006/customXml" ds:itemID="{E8E68D05-C08E-4403-BBC3-D9A2DDD5AA7E}">
  <ds:schemaRefs/>
</ds:datastoreItem>
</file>

<file path=docProps/app.xml><?xml version="1.0" encoding="utf-8"?>
<Properties xmlns="http://schemas.openxmlformats.org/officeDocument/2006/extended-properties" xmlns:vt="http://schemas.openxmlformats.org/officeDocument/2006/docPropsVTypes">
  <TotalTime>0</TotalTime>
  <Words>3272</Words>
  <Application>Microsoft Office PowerPoint</Application>
  <PresentationFormat>Widescreen</PresentationFormat>
  <Paragraphs>480</Paragraphs>
  <Slides>29</Slides>
  <Notes>29</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29</vt:i4>
      </vt:variant>
    </vt:vector>
  </HeadingPairs>
  <TitlesOfParts>
    <vt:vector size="48" baseType="lpstr">
      <vt:lpstr>Arial</vt:lpstr>
      <vt:lpstr>Calibri</vt:lpstr>
      <vt:lpstr>Consolas</vt:lpstr>
      <vt:lpstr>Segoe UI</vt:lpstr>
      <vt:lpstr>Segoe UI Light</vt:lpstr>
      <vt:lpstr>Segoe UI Semibold</vt:lpstr>
      <vt:lpstr>Segoe UI Semilight</vt:lpstr>
      <vt:lpstr>Wingdings</vt:lpstr>
      <vt:lpstr>Dynamics 365</vt:lpstr>
      <vt:lpstr>WHITE TEMPLATE</vt:lpstr>
      <vt:lpstr>Microsoft 365 PPT Template - 2018</vt:lpstr>
      <vt:lpstr>1_9-51052_Microsoft_Inspire_Template_Dark</vt:lpstr>
      <vt:lpstr>2_SMSG Readiness Master Template 16x9</vt:lpstr>
      <vt:lpstr>3_WHITE TEMPLATE</vt:lpstr>
      <vt:lpstr>Black Template</vt:lpstr>
      <vt:lpstr>2_Microsoft 365 PPT Template - 2018</vt:lpstr>
      <vt:lpstr>1_White Template</vt:lpstr>
      <vt:lpstr>2_White Template</vt:lpstr>
      <vt:lpstr>1_Dynamics 365</vt:lpstr>
      <vt:lpstr>Cloud native technology journey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2020-04-16T07:24:22Z</dcterms:created>
  <dcterms:modified xsi:type="dcterms:W3CDTF">2021-02-02T10:08:35Z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2020-04-16T07:24:43.4926714Z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1990d357-13cd-4cc2-bcf4-aed3781f7bfb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